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01" r:id="rId3"/>
    <p:sldId id="300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01"/>
            <p14:sldId id="30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116" y="5704839"/>
            <a:ext cx="7515156" cy="3899475"/>
            <a:chOff x="22859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2859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2859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87679" y="764911"/>
            <a:ext cx="3096343" cy="98933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44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20395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油井水泥降失水剂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045970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672" y="2300321"/>
            <a:ext cx="3314744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C-FL86L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是一种聚合物类降失水剂，可用于中低温段控制水泥浆的失水量。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1756" y="9360771"/>
            <a:ext cx="3917252" cy="759960"/>
          </a:xfrm>
          <a:custGeom>
            <a:avLst/>
            <a:gdLst/>
            <a:ahLst/>
            <a:cxnLst/>
            <a:rect l="l" t="t" r="r" b="b"/>
            <a:pathLst>
              <a:path w="3917950" h="760095">
                <a:moveTo>
                  <a:pt x="3913822" y="760094"/>
                </a:moveTo>
                <a:lnTo>
                  <a:pt x="3809" y="760094"/>
                </a:lnTo>
                <a:lnTo>
                  <a:pt x="2349" y="759802"/>
                </a:lnTo>
                <a:lnTo>
                  <a:pt x="1117" y="758977"/>
                </a:lnTo>
                <a:lnTo>
                  <a:pt x="292" y="757745"/>
                </a:lnTo>
                <a:lnTo>
                  <a:pt x="0" y="756284"/>
                </a:lnTo>
                <a:lnTo>
                  <a:pt x="0" y="3809"/>
                </a:lnTo>
                <a:lnTo>
                  <a:pt x="292" y="2349"/>
                </a:lnTo>
                <a:lnTo>
                  <a:pt x="1117" y="1117"/>
                </a:lnTo>
                <a:lnTo>
                  <a:pt x="2349" y="292"/>
                </a:lnTo>
                <a:lnTo>
                  <a:pt x="3809" y="0"/>
                </a:lnTo>
                <a:lnTo>
                  <a:pt x="3913822" y="0"/>
                </a:lnTo>
                <a:lnTo>
                  <a:pt x="3915283" y="292"/>
                </a:lnTo>
                <a:lnTo>
                  <a:pt x="3916514" y="1117"/>
                </a:lnTo>
                <a:lnTo>
                  <a:pt x="3917340" y="2349"/>
                </a:lnTo>
                <a:lnTo>
                  <a:pt x="3917632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475"/>
                </a:lnTo>
                <a:lnTo>
                  <a:pt x="3809" y="752475"/>
                </a:lnTo>
                <a:lnTo>
                  <a:pt x="7619" y="756284"/>
                </a:lnTo>
                <a:lnTo>
                  <a:pt x="3917632" y="756284"/>
                </a:lnTo>
                <a:lnTo>
                  <a:pt x="3917340" y="757745"/>
                </a:lnTo>
                <a:lnTo>
                  <a:pt x="3916514" y="758977"/>
                </a:lnTo>
                <a:lnTo>
                  <a:pt x="3915283" y="759802"/>
                </a:lnTo>
                <a:lnTo>
                  <a:pt x="3913822" y="760094"/>
                </a:lnTo>
                <a:close/>
              </a:path>
              <a:path w="3917950" h="760095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7950" h="760095">
                <a:moveTo>
                  <a:pt x="3910012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012" y="3809"/>
                </a:lnTo>
                <a:lnTo>
                  <a:pt x="3910012" y="7619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3910012" y="3809"/>
                </a:lnTo>
                <a:lnTo>
                  <a:pt x="3913822" y="7619"/>
                </a:lnTo>
                <a:lnTo>
                  <a:pt x="3917632" y="7619"/>
                </a:lnTo>
                <a:lnTo>
                  <a:pt x="3917632" y="752475"/>
                </a:lnTo>
                <a:lnTo>
                  <a:pt x="391382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619"/>
                </a:moveTo>
                <a:lnTo>
                  <a:pt x="3913822" y="7619"/>
                </a:lnTo>
                <a:lnTo>
                  <a:pt x="3910012" y="3809"/>
                </a:lnTo>
                <a:lnTo>
                  <a:pt x="3917632" y="3809"/>
                </a:lnTo>
                <a:lnTo>
                  <a:pt x="3917632" y="7619"/>
                </a:lnTo>
                <a:close/>
              </a:path>
              <a:path w="3917950" h="760095">
                <a:moveTo>
                  <a:pt x="7619" y="756284"/>
                </a:moveTo>
                <a:lnTo>
                  <a:pt x="3809" y="752475"/>
                </a:lnTo>
                <a:lnTo>
                  <a:pt x="7619" y="752475"/>
                </a:lnTo>
                <a:lnTo>
                  <a:pt x="7619" y="756284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7619" y="756284"/>
                </a:lnTo>
                <a:lnTo>
                  <a:pt x="7619" y="752475"/>
                </a:lnTo>
                <a:lnTo>
                  <a:pt x="391001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56284"/>
                </a:moveTo>
                <a:lnTo>
                  <a:pt x="3910012" y="756284"/>
                </a:lnTo>
                <a:lnTo>
                  <a:pt x="3913822" y="752475"/>
                </a:lnTo>
                <a:lnTo>
                  <a:pt x="3917632" y="752475"/>
                </a:lnTo>
                <a:lnTo>
                  <a:pt x="3917632" y="7562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4292" y="9429974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292" y="9598981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74" y="10312150"/>
            <a:ext cx="7560233" cy="60314"/>
            <a:chOff x="-1587" y="10313987"/>
            <a:chExt cx="7561580" cy="60325"/>
          </a:xfrm>
        </p:grpSpPr>
        <p:sp>
          <p:nvSpPr>
            <p:cNvPr id="13" name="object 13"/>
            <p:cNvSpPr/>
            <p:nvPr/>
          </p:nvSpPr>
          <p:spPr>
            <a:xfrm>
              <a:off x="-1587" y="10361612"/>
              <a:ext cx="7561580" cy="12700"/>
            </a:xfrm>
            <a:custGeom>
              <a:avLst/>
              <a:gdLst/>
              <a:ahLst/>
              <a:cxnLst/>
              <a:rect l="l" t="t" r="r" b="b"/>
              <a:pathLst>
                <a:path w="7561580" h="12700">
                  <a:moveTo>
                    <a:pt x="7561262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1262" y="0"/>
                  </a:lnTo>
                  <a:lnTo>
                    <a:pt x="7561262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1587" y="10313987"/>
              <a:ext cx="7561580" cy="24130"/>
            </a:xfrm>
            <a:custGeom>
              <a:avLst/>
              <a:gdLst/>
              <a:ahLst/>
              <a:cxnLst/>
              <a:rect l="l" t="t" r="r" b="b"/>
              <a:pathLst>
                <a:path w="7561580" h="24129">
                  <a:moveTo>
                    <a:pt x="7561262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0" y="12700"/>
                  </a:lnTo>
                  <a:lnTo>
                    <a:pt x="0" y="23812"/>
                  </a:lnTo>
                  <a:lnTo>
                    <a:pt x="7561262" y="23812"/>
                  </a:lnTo>
                  <a:lnTo>
                    <a:pt x="7561262" y="12700"/>
                  </a:lnTo>
                  <a:lnTo>
                    <a:pt x="7561262" y="11112"/>
                  </a:lnTo>
                  <a:lnTo>
                    <a:pt x="7561262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015063" y="3650599"/>
          <a:ext cx="3343910" cy="1617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4485"/>
                <a:gridCol w="1749425"/>
              </a:tblGrid>
              <a:tr h="52006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681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29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spc="-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无色或淡黄色粘性液体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29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密度,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69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1.08±0.02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69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63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6.0-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8.0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63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50485" y="481561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6675" y="3596633"/>
            <a:ext cx="2670334" cy="11798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45440" indent="-285115">
              <a:lnSpc>
                <a:spcPct val="100000"/>
              </a:lnSpc>
              <a:spcBef>
                <a:spcPts val="115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5440" algn="l"/>
                <a:tab pos="3460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可用于淡水或海水配浆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454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5440" algn="l"/>
                <a:tab pos="34607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具有辅助防窜能力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454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45440" algn="l"/>
                <a:tab pos="3460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低温下不影响水泥石强度发展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6832" y="7128192"/>
            <a:ext cx="4060736" cy="148526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1369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包装规格：1000L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期：12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6675" y="5529502"/>
            <a:ext cx="3600443" cy="1023620"/>
          </a:xfrm>
          <a:prstGeom prst="rect">
            <a:avLst/>
          </a:prstGeom>
        </p:spPr>
        <p:txBody>
          <a:bodyPr vert="horz" wrap="square" lIns="0" tIns="154912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推荐温度（BHCT）：2-120℃（36-248℉）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推荐加量（BWOC）：2.0-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10.0%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7525" y="765175"/>
            <a:ext cx="1470660" cy="95758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17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36703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C-FL86L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61" y="5788644"/>
            <a:ext cx="7499919" cy="3899475"/>
            <a:chOff x="0" y="5789675"/>
            <a:chExt cx="750125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5789675"/>
              <a:ext cx="750112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6211823"/>
              <a:ext cx="7501255" cy="3477895"/>
            </a:xfrm>
            <a:custGeom>
              <a:avLst/>
              <a:gdLst/>
              <a:ahLst/>
              <a:cxnLst/>
              <a:rect l="l" t="t" r="r" b="b"/>
              <a:pathLst>
                <a:path w="7501255" h="3477895">
                  <a:moveTo>
                    <a:pt x="0" y="3477768"/>
                  </a:moveTo>
                  <a:lnTo>
                    <a:pt x="0" y="0"/>
                  </a:lnTo>
                  <a:lnTo>
                    <a:pt x="7501128" y="0"/>
                  </a:lnTo>
                  <a:lnTo>
                    <a:pt x="7501128" y="3477768"/>
                  </a:lnTo>
                  <a:lnTo>
                    <a:pt x="0" y="3477768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83108" y="766434"/>
            <a:ext cx="3095074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LOSS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ADDITIVE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7525" y="766445"/>
            <a:ext cx="1432560" cy="97218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imes New Roman" panose="02020603050405020304"/>
              <a:cs typeface="Times New Roman" panose="02020603050405020304"/>
            </a:endParaRPr>
          </a:p>
          <a:p>
            <a:pPr marL="372745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C-FL86L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6990" y="2443679"/>
            <a:ext cx="3888682" cy="5657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C-FL86L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kind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polymer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additive,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3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is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control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slurries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to </a:t>
            </a:r>
            <a:r>
              <a:rPr sz="1200" dirty="0">
                <a:latin typeface="Arial" panose="020B0604020202020204"/>
                <a:cs typeface="Arial" panose="020B0604020202020204"/>
              </a:rPr>
              <a:t>medium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temperature.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5245" y="3413712"/>
            <a:ext cx="3702660" cy="1191260"/>
          </a:xfrm>
          <a:prstGeom prst="rect">
            <a:avLst/>
          </a:prstGeom>
        </p:spPr>
        <p:txBody>
          <a:bodyPr vert="horz" wrap="square" lIns="0" tIns="123167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97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5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sea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water.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Asists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prevent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oil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gas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migration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4127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No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on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development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stone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in </a:t>
            </a: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temperature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13" name="object 13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45184" y="11036"/>
                  </a:lnTo>
                  <a:lnTo>
                    <a:pt x="7545184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68135" y="5088116"/>
            <a:ext cx="4421987" cy="812800"/>
          </a:xfrm>
          <a:prstGeom prst="rect">
            <a:avLst/>
          </a:prstGeom>
        </p:spPr>
        <p:txBody>
          <a:bodyPr vert="horz" wrap="square" lIns="0" tIns="118088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93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2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36</a:t>
            </a:r>
            <a:r>
              <a:rPr sz="1200" spc="-1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-248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2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(2-120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(BWOC/gps):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2.0-10.0%/0.209-1.043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8135" y="6734882"/>
            <a:ext cx="6313315" cy="1412240"/>
          </a:xfrm>
          <a:prstGeom prst="rect">
            <a:avLst/>
          </a:prstGeom>
        </p:spPr>
        <p:txBody>
          <a:bodyPr vert="horz" wrap="square" lIns="0" tIns="143484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130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78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1000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L/drum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12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548165" y="3664312"/>
          <a:ext cx="2884805" cy="1592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3505"/>
                <a:gridCol w="1511300"/>
              </a:tblGrid>
              <a:tr h="509270">
                <a:tc gridSpan="2">
                  <a:txBody>
                    <a:bodyPr/>
                    <a:lstStyle/>
                    <a:p>
                      <a:pPr marL="80391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30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91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031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54330" marR="98425" indent="-2482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Colorless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yellowish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viscous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3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41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1.08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42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6.0-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8.0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76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1829</Words>
  <Application>WPS 演示</Application>
  <PresentationFormat>自定义</PresentationFormat>
  <Paragraphs>110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黑体</vt:lpstr>
      <vt:lpstr>Wingdings</vt:lpstr>
      <vt:lpstr>Times New Roman</vt:lpstr>
      <vt:lpstr>Impact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198</cp:revision>
  <dcterms:created xsi:type="dcterms:W3CDTF">2017-02-16T09:46:00Z</dcterms:created>
  <dcterms:modified xsi:type="dcterms:W3CDTF">2024-10-17T07:51:43Z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