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95" r:id="rId3"/>
    <p:sldId id="294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5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924" y="5689601"/>
            <a:ext cx="7515156" cy="3899475"/>
            <a:chOff x="42671" y="5690615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42671" y="5690615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671" y="6112763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3"/>
                  </a:moveTo>
                  <a:lnTo>
                    <a:pt x="0" y="3476243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3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987679" y="764911"/>
            <a:ext cx="3096343" cy="1008835"/>
          </a:xfrm>
          <a:custGeom>
            <a:avLst/>
            <a:gdLst/>
            <a:ahLst/>
            <a:cxnLst/>
            <a:rect l="l" t="t" r="r" b="b"/>
            <a:pathLst>
              <a:path w="3096895" h="1009014">
                <a:moveTo>
                  <a:pt x="3096768" y="1008888"/>
                </a:moveTo>
                <a:lnTo>
                  <a:pt x="0" y="1008888"/>
                </a:lnTo>
                <a:lnTo>
                  <a:pt x="0" y="0"/>
                </a:lnTo>
                <a:lnTo>
                  <a:pt x="3096768" y="0"/>
                </a:lnTo>
                <a:lnTo>
                  <a:pt x="3096768" y="1008888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723386" y="1105337"/>
            <a:ext cx="1612613" cy="28892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油井水泥缓凝剂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6672" y="2255879"/>
            <a:ext cx="3403629" cy="5702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C-R42L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是一种聚合物类高温缓凝剂，可用于高温下延长水泥浆的稠化时间。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1756" y="9360771"/>
            <a:ext cx="3917252" cy="759960"/>
          </a:xfrm>
          <a:custGeom>
            <a:avLst/>
            <a:gdLst/>
            <a:ahLst/>
            <a:cxnLst/>
            <a:rect l="l" t="t" r="r" b="b"/>
            <a:pathLst>
              <a:path w="3917950" h="760095">
                <a:moveTo>
                  <a:pt x="3913822" y="760094"/>
                </a:moveTo>
                <a:lnTo>
                  <a:pt x="3809" y="760094"/>
                </a:lnTo>
                <a:lnTo>
                  <a:pt x="2349" y="759802"/>
                </a:lnTo>
                <a:lnTo>
                  <a:pt x="1117" y="758977"/>
                </a:lnTo>
                <a:lnTo>
                  <a:pt x="292" y="757745"/>
                </a:lnTo>
                <a:lnTo>
                  <a:pt x="0" y="756284"/>
                </a:lnTo>
                <a:lnTo>
                  <a:pt x="0" y="3809"/>
                </a:lnTo>
                <a:lnTo>
                  <a:pt x="292" y="2349"/>
                </a:lnTo>
                <a:lnTo>
                  <a:pt x="1117" y="1117"/>
                </a:lnTo>
                <a:lnTo>
                  <a:pt x="2349" y="292"/>
                </a:lnTo>
                <a:lnTo>
                  <a:pt x="3809" y="0"/>
                </a:lnTo>
                <a:lnTo>
                  <a:pt x="3913822" y="0"/>
                </a:lnTo>
                <a:lnTo>
                  <a:pt x="3915283" y="292"/>
                </a:lnTo>
                <a:lnTo>
                  <a:pt x="3916514" y="1117"/>
                </a:lnTo>
                <a:lnTo>
                  <a:pt x="3917340" y="2349"/>
                </a:lnTo>
                <a:lnTo>
                  <a:pt x="3917632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475"/>
                </a:lnTo>
                <a:lnTo>
                  <a:pt x="3809" y="752475"/>
                </a:lnTo>
                <a:lnTo>
                  <a:pt x="7619" y="756284"/>
                </a:lnTo>
                <a:lnTo>
                  <a:pt x="3917632" y="756284"/>
                </a:lnTo>
                <a:lnTo>
                  <a:pt x="3917340" y="757745"/>
                </a:lnTo>
                <a:lnTo>
                  <a:pt x="3916514" y="758977"/>
                </a:lnTo>
                <a:lnTo>
                  <a:pt x="3915283" y="759802"/>
                </a:lnTo>
                <a:lnTo>
                  <a:pt x="3913822" y="760094"/>
                </a:lnTo>
                <a:close/>
              </a:path>
              <a:path w="3917950" h="760095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7950" h="760095">
                <a:moveTo>
                  <a:pt x="3910012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012" y="3809"/>
                </a:lnTo>
                <a:lnTo>
                  <a:pt x="3910012" y="7619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3910012" y="3809"/>
                </a:lnTo>
                <a:lnTo>
                  <a:pt x="3913822" y="7619"/>
                </a:lnTo>
                <a:lnTo>
                  <a:pt x="3917632" y="7619"/>
                </a:lnTo>
                <a:lnTo>
                  <a:pt x="3917632" y="752475"/>
                </a:lnTo>
                <a:lnTo>
                  <a:pt x="391382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619"/>
                </a:moveTo>
                <a:lnTo>
                  <a:pt x="3913822" y="7619"/>
                </a:lnTo>
                <a:lnTo>
                  <a:pt x="3910012" y="3809"/>
                </a:lnTo>
                <a:lnTo>
                  <a:pt x="3917632" y="3809"/>
                </a:lnTo>
                <a:lnTo>
                  <a:pt x="3917632" y="7619"/>
                </a:lnTo>
                <a:close/>
              </a:path>
              <a:path w="3917950" h="760095">
                <a:moveTo>
                  <a:pt x="7619" y="756284"/>
                </a:moveTo>
                <a:lnTo>
                  <a:pt x="3809" y="752475"/>
                </a:lnTo>
                <a:lnTo>
                  <a:pt x="7619" y="752475"/>
                </a:lnTo>
                <a:lnTo>
                  <a:pt x="7619" y="756284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7619" y="756284"/>
                </a:lnTo>
                <a:lnTo>
                  <a:pt x="7619" y="752475"/>
                </a:lnTo>
                <a:lnTo>
                  <a:pt x="391001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56284"/>
                </a:moveTo>
                <a:lnTo>
                  <a:pt x="3910012" y="756284"/>
                </a:lnTo>
                <a:lnTo>
                  <a:pt x="3913822" y="752475"/>
                </a:lnTo>
                <a:lnTo>
                  <a:pt x="3917632" y="752475"/>
                </a:lnTo>
                <a:lnTo>
                  <a:pt x="3917632" y="7562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14292" y="9429974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4292" y="9598981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33474" y="1609119"/>
            <a:ext cx="972646" cy="13525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74" y="10312150"/>
            <a:ext cx="7560233" cy="60314"/>
            <a:chOff x="-1587" y="10313987"/>
            <a:chExt cx="7561580" cy="60325"/>
          </a:xfrm>
        </p:grpSpPr>
        <p:sp>
          <p:nvSpPr>
            <p:cNvPr id="15" name="object 15"/>
            <p:cNvSpPr/>
            <p:nvPr/>
          </p:nvSpPr>
          <p:spPr>
            <a:xfrm>
              <a:off x="-1587" y="10361612"/>
              <a:ext cx="7561580" cy="12700"/>
            </a:xfrm>
            <a:custGeom>
              <a:avLst/>
              <a:gdLst/>
              <a:ahLst/>
              <a:cxnLst/>
              <a:rect l="l" t="t" r="r" b="b"/>
              <a:pathLst>
                <a:path w="7561580" h="12700">
                  <a:moveTo>
                    <a:pt x="7561262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1262" y="0"/>
                  </a:lnTo>
                  <a:lnTo>
                    <a:pt x="7561262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-1587" y="10313987"/>
              <a:ext cx="7561580" cy="24130"/>
            </a:xfrm>
            <a:custGeom>
              <a:avLst/>
              <a:gdLst/>
              <a:ahLst/>
              <a:cxnLst/>
              <a:rect l="l" t="t" r="r" b="b"/>
              <a:pathLst>
                <a:path w="7561580" h="24129">
                  <a:moveTo>
                    <a:pt x="7561262" y="0"/>
                  </a:moveTo>
                  <a:lnTo>
                    <a:pt x="0" y="0"/>
                  </a:lnTo>
                  <a:lnTo>
                    <a:pt x="0" y="11112"/>
                  </a:lnTo>
                  <a:lnTo>
                    <a:pt x="0" y="12700"/>
                  </a:lnTo>
                  <a:lnTo>
                    <a:pt x="0" y="23812"/>
                  </a:lnTo>
                  <a:lnTo>
                    <a:pt x="7561262" y="23812"/>
                  </a:lnTo>
                  <a:lnTo>
                    <a:pt x="7561262" y="12700"/>
                  </a:lnTo>
                  <a:lnTo>
                    <a:pt x="7561262" y="11112"/>
                  </a:lnTo>
                  <a:lnTo>
                    <a:pt x="7561262" y="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250924" y="3882205"/>
          <a:ext cx="3194685" cy="1490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2755"/>
                <a:gridCol w="1471930"/>
              </a:tblGrid>
              <a:tr h="50927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36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4825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棕色粘稠液体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4825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密度, 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666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1.05±0.02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666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值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729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1.0-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2.0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729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8" name="object 18"/>
          <p:cNvSpPr txBox="1"/>
          <p:nvPr/>
        </p:nvSpPr>
        <p:spPr>
          <a:xfrm>
            <a:off x="550485" y="481561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6832" y="7128192"/>
            <a:ext cx="4060736" cy="148526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1369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包装规格：25L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期：24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6675" y="3596633"/>
            <a:ext cx="3867096" cy="296164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0990" indent="-285115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高温下加量敏感性低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09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稠化时间规律性好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09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淡水或盐水配浆均可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09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不影响水泥石早期强度发展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09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与大多数COSL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固井外加剂相容性良好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</a:pPr>
            <a:endParaRPr sz="15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3970">
              <a:lnSpc>
                <a:spcPct val="100000"/>
              </a:lnSpc>
              <a:spcBef>
                <a:spcPts val="110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推荐温度（BHCT）：120-180℃（248-356℉）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推荐加量（BWOC）：0.5-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4.0%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7045" y="765175"/>
            <a:ext cx="1469390" cy="100838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253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418465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</a:t>
            </a:r>
            <a:r>
              <a:rPr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R42L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61" y="6318901"/>
            <a:ext cx="7515156" cy="3899475"/>
            <a:chOff x="0" y="6320027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0" y="6320027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6742175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432560" cy="98996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8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Times New Roman" panose="02020603050405020304"/>
              <a:cs typeface="Times New Roman" panose="02020603050405020304"/>
            </a:endParaRPr>
          </a:p>
          <a:p>
            <a:pPr marL="35179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</a:t>
            </a:r>
            <a:r>
              <a:rPr sz="2000"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R42L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983108" y="766434"/>
            <a:ext cx="3095074" cy="10007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48641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RETARDER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Calibri" panose="020F0502020204030204"/>
              <a:cs typeface="Calibri" panose="020F0502020204030204"/>
            </a:endParaRPr>
          </a:p>
          <a:p>
            <a:pPr marL="1873885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436" y="10312771"/>
            <a:ext cx="7558962" cy="60314"/>
            <a:chOff x="-825" y="10314609"/>
            <a:chExt cx="7560309" cy="60325"/>
          </a:xfrm>
        </p:grpSpPr>
        <p:sp>
          <p:nvSpPr>
            <p:cNvPr id="11" name="object 11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-825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59992" y="11036"/>
                  </a:moveTo>
                  <a:lnTo>
                    <a:pt x="7538009" y="11036"/>
                  </a:lnTo>
                  <a:lnTo>
                    <a:pt x="7538009" y="0"/>
                  </a:lnTo>
                  <a:lnTo>
                    <a:pt x="825" y="0"/>
                  </a:lnTo>
                  <a:lnTo>
                    <a:pt x="825" y="11036"/>
                  </a:lnTo>
                  <a:lnTo>
                    <a:pt x="0" y="11036"/>
                  </a:lnTo>
                  <a:lnTo>
                    <a:pt x="0" y="23736"/>
                  </a:lnTo>
                  <a:lnTo>
                    <a:pt x="7559992" y="23736"/>
                  </a:lnTo>
                  <a:lnTo>
                    <a:pt x="7559992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4" name="object 14"/>
          <p:cNvSpPr txBox="1"/>
          <p:nvPr/>
        </p:nvSpPr>
        <p:spPr>
          <a:xfrm>
            <a:off x="567944" y="2363124"/>
            <a:ext cx="3773768" cy="5657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C-R42L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kind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high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polymer</a:t>
            </a:r>
            <a:r>
              <a:rPr sz="1200" spc="6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retarder, </a:t>
            </a:r>
            <a:r>
              <a:rPr sz="120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extend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thickening</a:t>
            </a:r>
            <a:r>
              <a:rPr sz="1200" spc="1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time</a:t>
            </a:r>
            <a:r>
              <a:rPr sz="1200" spc="1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cement slurries.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2100" y="3586183"/>
            <a:ext cx="3660758" cy="141541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high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low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sensitivity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Predictable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thickening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time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water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Provides early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cement-</a:t>
            </a:r>
            <a:r>
              <a:rPr sz="1200" dirty="0">
                <a:latin typeface="Arial" panose="020B0604020202020204"/>
                <a:cs typeface="Arial" panose="020B0604020202020204"/>
              </a:rPr>
              <a:t>strength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development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Compatible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most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COSL</a:t>
            </a:r>
            <a:r>
              <a:rPr sz="1200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additives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4548165" y="3518034"/>
          <a:ext cx="2820035" cy="1478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0145"/>
                <a:gridCol w="1659890"/>
              </a:tblGrid>
              <a:tr h="509270">
                <a:tc gridSpan="2">
                  <a:txBody>
                    <a:bodyPr/>
                    <a:lstStyle/>
                    <a:p>
                      <a:pPr marL="77152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30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98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3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Brown</a:t>
                      </a:r>
                      <a:r>
                        <a:rPr sz="1050" spc="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viscous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7237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7491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1.05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7491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824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1.0-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2.0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824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580857" y="5584299"/>
            <a:ext cx="4453731" cy="76708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39090" indent="-286385">
              <a:lnSpc>
                <a:spcPct val="100000"/>
              </a:lnSpc>
              <a:spcBef>
                <a:spcPts val="109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9090" algn="l"/>
                <a:tab pos="33972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(BHCT):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248-</a:t>
            </a:r>
            <a:r>
              <a:rPr sz="1200" dirty="0">
                <a:latin typeface="Arial" panose="020B0604020202020204"/>
                <a:cs typeface="Arial" panose="020B0604020202020204"/>
              </a:rPr>
              <a:t>356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360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(120-180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909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9090" algn="l"/>
                <a:tab pos="33972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dosage(BWOC/gps):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0.5-4.0%/0.054-0.429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7181" y="7141016"/>
            <a:ext cx="6348234" cy="137541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32740" indent="-285115">
              <a:lnSpc>
                <a:spcPct val="100000"/>
              </a:lnSpc>
              <a:spcBef>
                <a:spcPts val="152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pail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274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L/pl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2740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274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24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1846</Words>
  <Application>WPS 演示</Application>
  <PresentationFormat>自定义</PresentationFormat>
  <Paragraphs>115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6" baseType="lpstr">
      <vt:lpstr>Arial</vt:lpstr>
      <vt:lpstr>宋体</vt:lpstr>
      <vt:lpstr>Wingdings</vt:lpstr>
      <vt:lpstr>Arial</vt:lpstr>
      <vt:lpstr>Times New Roman</vt:lpstr>
      <vt:lpstr>Impact</vt:lpstr>
      <vt:lpstr>黑体</vt:lpstr>
      <vt:lpstr>Wingdings</vt:lpstr>
      <vt:lpstr>Calibri</vt:lpstr>
      <vt:lpstr>微软雅黑</vt:lpstr>
      <vt:lpstr>Arial Unicode MS</vt:lpstr>
      <vt:lpstr>Calibri</vt:lpstr>
      <vt:lpstr>MS UI Gothic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196</cp:revision>
  <dcterms:created xsi:type="dcterms:W3CDTF">2017-02-16T09:46:00Z</dcterms:created>
  <dcterms:modified xsi:type="dcterms:W3CDTF">2024-10-17T07:44:54Z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