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4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6" userDrawn="1">
          <p15:clr>
            <a:srgbClr val="A4A3A4"/>
          </p15:clr>
        </p15:guide>
        <p15:guide id="2" pos="23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2244" y="54"/>
      </p:cViewPr>
      <p:guideLst>
        <p:guide orient="horz" pos="3366"/>
        <p:guide pos="23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tags" Target="../tags/tag1.xml"/><Relationship Id="rId3" Type="http://schemas.openxmlformats.org/officeDocument/2006/relationships/hyperlink" Target="mailto:zhangxd11@cosl.com.cn" TargetMode="External"/><Relationship Id="rId2" Type="http://schemas.openxmlformats.org/officeDocument/2006/relationships/hyperlink" Target="http://www.cosl.com.cn/" TargetMode="Externa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24" y="6140625"/>
            <a:ext cx="7517061" cy="3477275"/>
          </a:xfrm>
          <a:custGeom>
            <a:avLst/>
            <a:gdLst/>
            <a:ahLst/>
            <a:cxnLst/>
            <a:rect l="l" t="t" r="r" b="b"/>
            <a:pathLst>
              <a:path w="7518400" h="3477895">
                <a:moveTo>
                  <a:pt x="7517892" y="3477768"/>
                </a:moveTo>
                <a:lnTo>
                  <a:pt x="0" y="3477768"/>
                </a:lnTo>
                <a:lnTo>
                  <a:pt x="0" y="0"/>
                </a:lnTo>
                <a:lnTo>
                  <a:pt x="7517892" y="0"/>
                </a:lnTo>
                <a:lnTo>
                  <a:pt x="7517892" y="3477768"/>
                </a:lnTo>
                <a:close/>
              </a:path>
            </a:pathLst>
          </a:custGeom>
          <a:solidFill>
            <a:srgbClr val="FFFFFF">
              <a:alpha val="568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17525" y="766445"/>
            <a:ext cx="1432560" cy="98234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224155">
              <a:lnSpc>
                <a:spcPct val="100000"/>
              </a:lnSpc>
            </a:pP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83108" y="766434"/>
            <a:ext cx="3095074" cy="100012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 panose="02020603050405020304"/>
              <a:cs typeface="Times New Roman" panose="02020603050405020304"/>
            </a:endParaRPr>
          </a:p>
          <a:p>
            <a:pPr marL="403225">
              <a:lnSpc>
                <a:spcPct val="10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Strong network plugging agent</a:t>
            </a:r>
            <a:endParaRPr lang="en-US" altLang="zh-CN" sz="1400" dirty="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403225">
              <a:lnSpc>
                <a:spcPct val="100000"/>
              </a:lnSpc>
            </a:pPr>
            <a:endParaRPr sz="1650">
              <a:latin typeface="Calibri" panose="020F0502020204030204"/>
              <a:cs typeface="Calibri" panose="020F0502020204030204"/>
            </a:endParaRPr>
          </a:p>
          <a:p>
            <a:pPr marL="1914525">
              <a:lnSpc>
                <a:spcPct val="100000"/>
              </a:lnSpc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-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issued: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/>
          <p:cNvGrpSpPr/>
          <p:nvPr/>
        </p:nvGrpSpPr>
        <p:grpSpPr>
          <a:xfrm>
            <a:off x="1436" y="10323806"/>
            <a:ext cx="7558962" cy="48886"/>
            <a:chOff x="-825" y="10325645"/>
            <a:chExt cx="7560309" cy="48895"/>
          </a:xfrm>
        </p:grpSpPr>
        <p:sp>
          <p:nvSpPr>
            <p:cNvPr id="9" name="object 9"/>
            <p:cNvSpPr/>
            <p:nvPr/>
          </p:nvSpPr>
          <p:spPr>
            <a:xfrm>
              <a:off x="-825" y="10361650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-825" y="10325645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90075" y="9394274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2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83467" y="9559345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9344" y="965589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3" name="object 13"/>
          <p:cNvSpPr txBox="1"/>
          <p:nvPr/>
        </p:nvSpPr>
        <p:spPr>
          <a:xfrm>
            <a:off x="570484" y="2190360"/>
            <a:ext cx="4430241" cy="2356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200" kern="0" dirty="0">
                <a:latin typeface="Arial" panose="020B0604020202020204"/>
                <a:ea typeface="Arial" panose="020B0604020202020204" pitchFamily="34" charset="0"/>
                <a:cs typeface="Arial" panose="020B0604020202020204"/>
                <a:sym typeface="+mn-ea"/>
              </a:rPr>
              <a:t>PF-NETLOCK is an auxiliary series of products to improve plugging efficiency for serious lost circulation, with compressible and high resiliency network plugging structure. The product will form a perfect "filter net" after entering the fracture. The captured bridging particles are then gathered together to form a whole plugging layer quickly, thus filling the fracture effectively. </a:t>
            </a:r>
            <a:endParaRPr sz="1200" kern="0" dirty="0">
              <a:latin typeface="Arial" panose="020B0604020202020204"/>
              <a:ea typeface="Arial" panose="020B0604020202020204" pitchFamily="34" charset="0"/>
              <a:cs typeface="Arial" panose="020B0604020202020204"/>
            </a:endParaRPr>
          </a:p>
          <a:p>
            <a:pPr>
              <a:lnSpc>
                <a:spcPct val="100000"/>
              </a:lnSpc>
            </a:pPr>
            <a:endParaRPr sz="13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Arial" panose="020B0604020202020204"/>
              <a:cs typeface="Arial" panose="020B0604020202020204"/>
            </a:endParaRPr>
          </a:p>
          <a:p>
            <a:pPr marL="46355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65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  <a:sym typeface="+mn-ea"/>
              </a:rPr>
              <a:t>High pressure compressibility</a:t>
            </a:r>
            <a:endParaRPr sz="1200" dirty="0">
              <a:latin typeface="Arial" panose="020B0604020202020204"/>
              <a:cs typeface="Arial" panose="020B0604020202020204"/>
              <a:sym typeface="+mn-ea"/>
            </a:endParaRPr>
          </a:p>
          <a:p>
            <a:pPr marL="2965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  <a:sym typeface="+mn-ea"/>
              </a:rPr>
              <a:t>High resilience</a:t>
            </a:r>
            <a:endParaRPr sz="1200" dirty="0">
              <a:latin typeface="Arial" panose="020B0604020202020204"/>
              <a:cs typeface="Arial" panose="020B0604020202020204"/>
              <a:sym typeface="+mn-ea"/>
            </a:endParaRPr>
          </a:p>
          <a:p>
            <a:pPr marL="2965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  <a:sym typeface="+mn-ea"/>
              </a:rPr>
              <a:t>Increase formation pressure-bearing capacity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4116" y="5455746"/>
            <a:ext cx="4106447" cy="1182370"/>
          </a:xfrm>
          <a:prstGeom prst="rect">
            <a:avLst/>
          </a:prstGeom>
        </p:spPr>
        <p:txBody>
          <a:bodyPr vert="horz" wrap="square" lIns="0" tIns="85709" rIns="0" bIns="0" rtlCol="0">
            <a:spAutoFit/>
          </a:bodyPr>
          <a:lstStyle/>
          <a:p>
            <a:pPr marL="42545">
              <a:lnSpc>
                <a:spcPct val="100000"/>
              </a:lnSpc>
              <a:spcBef>
                <a:spcPts val="67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44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lang="en-US" sz="1200" dirty="0">
                <a:latin typeface="Arial" panose="020B0604020202020204"/>
                <a:cs typeface="Arial" panose="020B0604020202020204"/>
              </a:rPr>
              <a:t> s</a:t>
            </a:r>
            <a:r>
              <a:rPr sz="1200" dirty="0">
                <a:latin typeface="Arial" panose="020B0604020202020204"/>
                <a:cs typeface="Arial" panose="020B0604020202020204"/>
              </a:rPr>
              <a:t>erious leakage formation</a:t>
            </a:r>
            <a:endParaRPr sz="1200" dirty="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44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Applicable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≤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lang="en-US" sz="1200" dirty="0">
                <a:latin typeface="Arial" panose="020B0604020202020204"/>
                <a:cs typeface="Arial" panose="020B0604020202020204"/>
              </a:rPr>
              <a:t>284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5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endParaRPr sz="1200">
              <a:latin typeface="MS UI Gothic" panose="020B0600070205080204" charset="-128"/>
              <a:cs typeface="MS UI Gothic" panose="020B0600070205080204" charset="-128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lang="en-US" sz="1200" spc="-10" dirty="0">
                <a:latin typeface="Arial" panose="020B0604020202020204"/>
                <a:cs typeface="Arial" panose="020B0604020202020204"/>
              </a:rPr>
              <a:t>0.35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-</a:t>
            </a:r>
            <a:r>
              <a:rPr sz="1200" dirty="0">
                <a:latin typeface="Arial" panose="020B0604020202020204"/>
                <a:cs typeface="Arial" panose="020B0604020202020204"/>
              </a:rPr>
              <a:t>1</a:t>
            </a:r>
            <a:r>
              <a:rPr lang="en-US" sz="1200" dirty="0">
                <a:latin typeface="Arial" panose="020B0604020202020204"/>
                <a:cs typeface="Arial" panose="020B0604020202020204"/>
              </a:rPr>
              <a:t>.</a:t>
            </a:r>
            <a:r>
              <a:rPr sz="1200" dirty="0">
                <a:latin typeface="Arial" panose="020B0604020202020204"/>
                <a:cs typeface="Arial" panose="020B0604020202020204"/>
              </a:rPr>
              <a:t>0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5ppb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Application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limitation: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not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used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reservoir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fluid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519295" y="3478530"/>
          <a:ext cx="2775585" cy="1833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7485"/>
                <a:gridCol w="1308100"/>
              </a:tblGrid>
              <a:tr h="530225">
                <a:tc gridSpan="2">
                  <a:txBody>
                    <a:bodyPr/>
                    <a:lstStyle/>
                    <a:p>
                      <a:pPr marL="69215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521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0960" algn="ctr">
                        <a:lnSpc>
                          <a:spcPct val="100000"/>
                        </a:lnSpc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Black or gray coarse grained reticulated foam</a:t>
                      </a:r>
                      <a:endParaRPr sz="1050" dirty="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21310"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True density，g/cm</a:t>
                      </a:r>
                      <a:r>
                        <a:rPr sz="1050" baseline="30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1050" baseline="30000" dirty="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65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≤8</a:t>
                      </a:r>
                      <a:endParaRPr lang="zh-CN" sz="12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61010">
                <a:tc>
                  <a:txBody>
                    <a:bodyPr/>
                    <a:lstStyle/>
                    <a:p>
                      <a:pPr algn="ctr" defTabSz="755650"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Bulk density，g/cm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3</a:t>
                      </a:r>
                      <a:endParaRPr lang="en-US" sz="1200" kern="1200" baseline="300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75565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≤2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0" name="矩形 19"/>
          <p:cNvSpPr/>
          <p:nvPr/>
        </p:nvSpPr>
        <p:spPr>
          <a:xfrm>
            <a:off x="625865" y="1082078"/>
            <a:ext cx="1698896" cy="39878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sz="2000" kern="0" spc="-10" dirty="0">
                <a:solidFill>
                  <a:srgbClr val="FFFFFF"/>
                </a:solidFill>
                <a:latin typeface="Impact" panose="020B0806030902050204"/>
                <a:ea typeface="Arial" panose="020B0604020202020204" pitchFamily="34" charset="0"/>
                <a:cs typeface="Impact" panose="020B0806030902050204"/>
              </a:rPr>
              <a:t>PF-NETLOCK</a:t>
            </a:r>
            <a:endParaRPr sz="2000" kern="0" spc="-10" dirty="0">
              <a:solidFill>
                <a:srgbClr val="FFFFFF"/>
              </a:solidFill>
              <a:latin typeface="Impact" panose="020B0806030902050204"/>
              <a:ea typeface="Arial" panose="020B0604020202020204" pitchFamily="34" charset="0"/>
              <a:cs typeface="Impact" panose="020B0806030902050204"/>
            </a:endParaRPr>
          </a:p>
        </p:txBody>
      </p:sp>
      <p:sp>
        <p:nvSpPr>
          <p:cNvPr id="21" name="object 14"/>
          <p:cNvSpPr txBox="1"/>
          <p:nvPr/>
        </p:nvSpPr>
        <p:spPr>
          <a:xfrm>
            <a:off x="593090" y="7666153"/>
            <a:ext cx="6314440" cy="109410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Composite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25kg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sack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508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218*142"/>
  <p:tag name="TABLE_ENDDRAG_RECT" val="355*273*218*14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1630</Words>
  <Application>WPS 演示</Application>
  <PresentationFormat>自定义</PresentationFormat>
  <Paragraphs>59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宋体</vt:lpstr>
      <vt:lpstr>Wingdings</vt:lpstr>
      <vt:lpstr>Arial</vt:lpstr>
      <vt:lpstr>Times New Roman</vt:lpstr>
      <vt:lpstr>Impact</vt:lpstr>
      <vt:lpstr>Times New Roman</vt:lpstr>
      <vt:lpstr>黑体</vt:lpstr>
      <vt:lpstr>Calibri</vt:lpstr>
      <vt:lpstr>Wingdings</vt:lpstr>
      <vt:lpstr>MS UI Gothic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钟敏菊</cp:lastModifiedBy>
  <cp:revision>187</cp:revision>
  <dcterms:created xsi:type="dcterms:W3CDTF">2017-02-16T09:46:00Z</dcterms:created>
  <dcterms:modified xsi:type="dcterms:W3CDTF">2025-02-13T02:46:35Z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122C1C611F384DD29F1AA99CAB0EDA46_13</vt:lpwstr>
  </property>
</Properties>
</file>