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3" r:id="rId3"/>
  </p:sldIdLst>
  <p:sldSz cx="7559675" cy="10691495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黑体+Arial/表格居中" id="{C792F890-D46E-495E-A3C8-B70F969C80CA}">
          <p14:sldIdLst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5C2"/>
    <a:srgbClr val="DD00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0" autoAdjust="0"/>
    <p:restoredTop sz="94660"/>
  </p:normalViewPr>
  <p:slideViewPr>
    <p:cSldViewPr snapToGrid="0">
      <p:cViewPr varScale="1">
        <p:scale>
          <a:sx n="80" d="100"/>
          <a:sy n="80" d="100"/>
        </p:scale>
        <p:origin x="2910" y="108"/>
      </p:cViewPr>
      <p:guideLst>
        <p:guide orient="horz" pos="3367"/>
        <p:guide pos="23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B93A4-626E-4E99-AE60-E919648C589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243B-B723-491D-9616-FF82855C5BB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363"/>
            <a:ext cx="6431123" cy="22452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237"/>
            <a:ext cx="5296219" cy="26728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1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3" y="2459044"/>
            <a:ext cx="3291221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7" Type="http://schemas.openxmlformats.org/officeDocument/2006/relationships/theme" Target="../theme/theme1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8296" y="5718552"/>
            <a:ext cx="7519526" cy="389922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301" y="427660"/>
            <a:ext cx="6809425" cy="17106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044"/>
            <a:ext cx="6809425" cy="70563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396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800" b="0" i="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090"/>
            <a:ext cx="1740186" cy="5345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165">
        <a:defRPr>
          <a:latin typeface="+mn-lt"/>
          <a:ea typeface="+mn-ea"/>
          <a:cs typeface="+mn-cs"/>
        </a:defRPr>
      </a:lvl5pPr>
      <a:lvl6pPr marL="2285365">
        <a:defRPr>
          <a:latin typeface="+mn-lt"/>
          <a:ea typeface="+mn-ea"/>
          <a:cs typeface="+mn-cs"/>
        </a:defRPr>
      </a:lvl6pPr>
      <a:lvl7pPr marL="2742565">
        <a:defRPr>
          <a:latin typeface="+mn-lt"/>
          <a:ea typeface="+mn-ea"/>
          <a:cs typeface="+mn-cs"/>
        </a:defRPr>
      </a:lvl7pPr>
      <a:lvl8pPr marL="3199765">
        <a:defRPr>
          <a:latin typeface="+mn-lt"/>
          <a:ea typeface="+mn-ea"/>
          <a:cs typeface="+mn-cs"/>
        </a:defRPr>
      </a:lvl8pPr>
      <a:lvl9pPr marL="365696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3" Type="http://schemas.openxmlformats.org/officeDocument/2006/relationships/hyperlink" Target="mailto:zhangxd11@cosl.com.cn" TargetMode="External"/><Relationship Id="rId2" Type="http://schemas.openxmlformats.org/officeDocument/2006/relationships/hyperlink" Target="http://www.cosl.com.cn/" TargetMode="Externa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61" y="6140625"/>
            <a:ext cx="7515156" cy="3477275"/>
          </a:xfrm>
          <a:custGeom>
            <a:avLst/>
            <a:gdLst/>
            <a:ahLst/>
            <a:cxnLst/>
            <a:rect l="l" t="t" r="r" b="b"/>
            <a:pathLst>
              <a:path w="7516495" h="3477895">
                <a:moveTo>
                  <a:pt x="7516368" y="3477768"/>
                </a:moveTo>
                <a:lnTo>
                  <a:pt x="0" y="3477768"/>
                </a:lnTo>
                <a:lnTo>
                  <a:pt x="0" y="0"/>
                </a:lnTo>
                <a:lnTo>
                  <a:pt x="7516368" y="0"/>
                </a:lnTo>
                <a:lnTo>
                  <a:pt x="7516368" y="3477768"/>
                </a:lnTo>
                <a:close/>
              </a:path>
            </a:pathLst>
          </a:custGeom>
          <a:solidFill>
            <a:srgbClr val="FFFFFF">
              <a:alpha val="568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261" y="10402493"/>
            <a:ext cx="7557693" cy="288239"/>
          </a:xfrm>
          <a:custGeom>
            <a:avLst/>
            <a:gdLst/>
            <a:ahLst/>
            <a:cxnLst/>
            <a:rect l="l" t="t" r="r" b="b"/>
            <a:pathLst>
              <a:path w="7559040" h="288290">
                <a:moveTo>
                  <a:pt x="7559040" y="288035"/>
                </a:moveTo>
                <a:lnTo>
                  <a:pt x="0" y="288035"/>
                </a:lnTo>
                <a:lnTo>
                  <a:pt x="0" y="0"/>
                </a:lnTo>
                <a:lnTo>
                  <a:pt x="7559040" y="0"/>
                </a:lnTo>
                <a:lnTo>
                  <a:pt x="7559040" y="288035"/>
                </a:lnTo>
                <a:close/>
              </a:path>
            </a:pathLst>
          </a:custGeom>
          <a:solidFill>
            <a:srgbClr val="0075C2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4" name="object 4"/>
          <p:cNvPicPr/>
          <p:nvPr/>
        </p:nvPicPr>
        <p:blipFill>
          <a:blip r:embed="rId1" cstate="print"/>
          <a:stretch>
            <a:fillRect/>
          </a:stretch>
        </p:blipFill>
        <p:spPr>
          <a:xfrm>
            <a:off x="5217983" y="911189"/>
            <a:ext cx="1842188" cy="719199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517525" y="766445"/>
            <a:ext cx="1466215" cy="1000125"/>
          </a:xfrm>
          <a:prstGeom prst="rect">
            <a:avLst/>
          </a:prstGeom>
          <a:solidFill>
            <a:srgbClr val="DD002B"/>
          </a:solidFill>
        </p:spPr>
        <p:txBody>
          <a:bodyPr vert="horz" wrap="square" lIns="0" tIns="634" rIns="0" bIns="0" rtlCol="0">
            <a:no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300">
              <a:latin typeface="Times New Roman" panose="02020603050405020304"/>
              <a:cs typeface="Times New Roman" panose="02020603050405020304"/>
            </a:endParaRPr>
          </a:p>
          <a:p>
            <a:pPr marL="430530">
              <a:lnSpc>
                <a:spcPct val="100000"/>
              </a:lnSpc>
            </a:pPr>
            <a:r>
              <a:rPr sz="2000" spc="-10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PF-</a:t>
            </a:r>
            <a:r>
              <a:rPr sz="2000" spc="-25" dirty="0">
                <a:solidFill>
                  <a:srgbClr val="FFFFFF"/>
                </a:solidFill>
                <a:latin typeface="Impact" panose="020B0806030902050204"/>
                <a:cs typeface="Impact" panose="020B0806030902050204"/>
              </a:rPr>
              <a:t>RG</a:t>
            </a:r>
            <a:endParaRPr sz="2000">
              <a:latin typeface="Impact" panose="020B0806030902050204"/>
              <a:cs typeface="Impact" panose="020B0806030902050204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83108" y="766434"/>
            <a:ext cx="3095074" cy="1000125"/>
          </a:xfrm>
          <a:prstGeom prst="rect">
            <a:avLst/>
          </a:prstGeom>
          <a:solidFill>
            <a:srgbClr val="0075C2"/>
          </a:solidFill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endParaRPr sz="1400">
              <a:latin typeface="Times New Roman" panose="02020603050405020304"/>
              <a:cs typeface="Times New Roman" panose="02020603050405020304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50">
              <a:latin typeface="Times New Roman" panose="02020603050405020304"/>
              <a:cs typeface="Times New Roman" panose="02020603050405020304"/>
            </a:endParaRPr>
          </a:p>
          <a:p>
            <a:pPr marL="235585">
              <a:lnSpc>
                <a:spcPct val="100000"/>
              </a:lnSpc>
            </a:pPr>
            <a:r>
              <a:rPr sz="140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LOST</a:t>
            </a:r>
            <a:r>
              <a:rPr sz="1400" spc="-7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CIRCULATION</a:t>
            </a:r>
            <a:r>
              <a:rPr sz="1400" spc="-65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 </a:t>
            </a:r>
            <a:r>
              <a:rPr sz="1400" spc="-10" dirty="0">
                <a:solidFill>
                  <a:srgbClr val="FFFFFF"/>
                </a:solidFill>
                <a:latin typeface="Calibri" panose="020F0502020204030204"/>
                <a:cs typeface="Calibri" panose="020F0502020204030204"/>
              </a:rPr>
              <a:t>MATERIAL(LCM)</a:t>
            </a:r>
            <a:endParaRPr sz="1400">
              <a:latin typeface="Calibri" panose="020F0502020204030204"/>
              <a:cs typeface="Calibri" panose="020F0502020204030204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700">
              <a:latin typeface="Calibri" panose="020F0502020204030204"/>
              <a:cs typeface="Calibri" panose="020F0502020204030204"/>
            </a:endParaRPr>
          </a:p>
          <a:p>
            <a:pPr marL="1914525">
              <a:lnSpc>
                <a:spcPct val="10000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Date</a:t>
            </a:r>
            <a:r>
              <a:rPr sz="800" b="1" spc="-1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issued:</a:t>
            </a:r>
            <a:r>
              <a:rPr sz="800" b="1" spc="-10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 2024-6-</a:t>
            </a:r>
            <a:r>
              <a:rPr sz="800" b="1" spc="-25" dirty="0">
                <a:solidFill>
                  <a:srgbClr val="FFFFFF"/>
                </a:solidFill>
                <a:latin typeface="Arial" panose="020B0604020202020204"/>
                <a:cs typeface="Arial" panose="020B0604020202020204"/>
              </a:rPr>
              <a:t>10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6809" y="9613888"/>
            <a:ext cx="3917887" cy="530765"/>
          </a:xfrm>
          <a:custGeom>
            <a:avLst/>
            <a:gdLst/>
            <a:ahLst/>
            <a:cxnLst/>
            <a:rect l="l" t="t" r="r" b="b"/>
            <a:pathLst>
              <a:path w="3918585" h="530859">
                <a:moveTo>
                  <a:pt x="3914203" y="530847"/>
                </a:moveTo>
                <a:lnTo>
                  <a:pt x="3809" y="530847"/>
                </a:lnTo>
                <a:lnTo>
                  <a:pt x="2362" y="530555"/>
                </a:lnTo>
                <a:lnTo>
                  <a:pt x="1117" y="529729"/>
                </a:lnTo>
                <a:lnTo>
                  <a:pt x="292" y="528497"/>
                </a:lnTo>
                <a:lnTo>
                  <a:pt x="0" y="527037"/>
                </a:lnTo>
                <a:lnTo>
                  <a:pt x="0" y="3809"/>
                </a:lnTo>
                <a:lnTo>
                  <a:pt x="292" y="2362"/>
                </a:lnTo>
                <a:lnTo>
                  <a:pt x="1117" y="1117"/>
                </a:lnTo>
                <a:lnTo>
                  <a:pt x="2362" y="292"/>
                </a:lnTo>
                <a:lnTo>
                  <a:pt x="3809" y="0"/>
                </a:lnTo>
                <a:lnTo>
                  <a:pt x="3914203" y="0"/>
                </a:lnTo>
                <a:lnTo>
                  <a:pt x="3915664" y="292"/>
                </a:lnTo>
                <a:lnTo>
                  <a:pt x="3916895" y="1117"/>
                </a:lnTo>
                <a:lnTo>
                  <a:pt x="3917721" y="2362"/>
                </a:lnTo>
                <a:lnTo>
                  <a:pt x="3918013" y="3809"/>
                </a:lnTo>
                <a:lnTo>
                  <a:pt x="7619" y="3809"/>
                </a:lnTo>
                <a:lnTo>
                  <a:pt x="3809" y="7620"/>
                </a:lnTo>
                <a:lnTo>
                  <a:pt x="7619" y="7620"/>
                </a:lnTo>
                <a:lnTo>
                  <a:pt x="7619" y="523227"/>
                </a:lnTo>
                <a:lnTo>
                  <a:pt x="3809" y="523227"/>
                </a:lnTo>
                <a:lnTo>
                  <a:pt x="7619" y="527037"/>
                </a:lnTo>
                <a:lnTo>
                  <a:pt x="3918013" y="527037"/>
                </a:lnTo>
                <a:lnTo>
                  <a:pt x="3917721" y="528497"/>
                </a:lnTo>
                <a:lnTo>
                  <a:pt x="3916895" y="529729"/>
                </a:lnTo>
                <a:lnTo>
                  <a:pt x="3915664" y="530555"/>
                </a:lnTo>
                <a:lnTo>
                  <a:pt x="3914203" y="530847"/>
                </a:lnTo>
                <a:close/>
              </a:path>
              <a:path w="3918585" h="530859">
                <a:moveTo>
                  <a:pt x="7619" y="7620"/>
                </a:moveTo>
                <a:lnTo>
                  <a:pt x="3809" y="7620"/>
                </a:lnTo>
                <a:lnTo>
                  <a:pt x="7619" y="3809"/>
                </a:lnTo>
                <a:lnTo>
                  <a:pt x="7619" y="7620"/>
                </a:lnTo>
                <a:close/>
              </a:path>
              <a:path w="3918585" h="530859">
                <a:moveTo>
                  <a:pt x="3910393" y="7620"/>
                </a:moveTo>
                <a:lnTo>
                  <a:pt x="7619" y="7620"/>
                </a:lnTo>
                <a:lnTo>
                  <a:pt x="7619" y="3809"/>
                </a:lnTo>
                <a:lnTo>
                  <a:pt x="3910393" y="3809"/>
                </a:lnTo>
                <a:lnTo>
                  <a:pt x="3910393" y="7620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3910393" y="3809"/>
                </a:lnTo>
                <a:lnTo>
                  <a:pt x="3914203" y="7620"/>
                </a:lnTo>
                <a:lnTo>
                  <a:pt x="3918013" y="7620"/>
                </a:lnTo>
                <a:lnTo>
                  <a:pt x="3918013" y="523227"/>
                </a:lnTo>
                <a:lnTo>
                  <a:pt x="391420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7620"/>
                </a:moveTo>
                <a:lnTo>
                  <a:pt x="3914203" y="7620"/>
                </a:lnTo>
                <a:lnTo>
                  <a:pt x="3910393" y="3809"/>
                </a:lnTo>
                <a:lnTo>
                  <a:pt x="3918013" y="3809"/>
                </a:lnTo>
                <a:lnTo>
                  <a:pt x="3918013" y="7620"/>
                </a:lnTo>
                <a:close/>
              </a:path>
              <a:path w="3918585" h="530859">
                <a:moveTo>
                  <a:pt x="7619" y="527037"/>
                </a:moveTo>
                <a:lnTo>
                  <a:pt x="3809" y="523227"/>
                </a:lnTo>
                <a:lnTo>
                  <a:pt x="7619" y="523227"/>
                </a:lnTo>
                <a:lnTo>
                  <a:pt x="7619" y="527037"/>
                </a:lnTo>
                <a:close/>
              </a:path>
              <a:path w="3918585" h="530859">
                <a:moveTo>
                  <a:pt x="3910393" y="527037"/>
                </a:moveTo>
                <a:lnTo>
                  <a:pt x="7619" y="527037"/>
                </a:lnTo>
                <a:lnTo>
                  <a:pt x="7619" y="523227"/>
                </a:lnTo>
                <a:lnTo>
                  <a:pt x="3910393" y="523227"/>
                </a:lnTo>
                <a:lnTo>
                  <a:pt x="3910393" y="527037"/>
                </a:lnTo>
                <a:close/>
              </a:path>
              <a:path w="3918585" h="530859">
                <a:moveTo>
                  <a:pt x="3918013" y="527037"/>
                </a:moveTo>
                <a:lnTo>
                  <a:pt x="3910393" y="527037"/>
                </a:lnTo>
                <a:lnTo>
                  <a:pt x="3914203" y="523227"/>
                </a:lnTo>
                <a:lnTo>
                  <a:pt x="3918013" y="523227"/>
                </a:lnTo>
                <a:lnTo>
                  <a:pt x="3918013" y="5270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8" name="object 8"/>
          <p:cNvGrpSpPr/>
          <p:nvPr/>
        </p:nvGrpSpPr>
        <p:grpSpPr>
          <a:xfrm>
            <a:off x="1436" y="10323806"/>
            <a:ext cx="7558962" cy="48886"/>
            <a:chOff x="-825" y="10325645"/>
            <a:chExt cx="7560309" cy="48895"/>
          </a:xfrm>
        </p:grpSpPr>
        <p:sp>
          <p:nvSpPr>
            <p:cNvPr id="9" name="object 9"/>
            <p:cNvSpPr/>
            <p:nvPr/>
          </p:nvSpPr>
          <p:spPr>
            <a:xfrm>
              <a:off x="-825" y="10361650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DD002B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-825" y="10325645"/>
              <a:ext cx="7560309" cy="12700"/>
            </a:xfrm>
            <a:custGeom>
              <a:avLst/>
              <a:gdLst/>
              <a:ahLst/>
              <a:cxnLst/>
              <a:rect l="l" t="t" r="r" b="b"/>
              <a:pathLst>
                <a:path w="7560309" h="12700">
                  <a:moveTo>
                    <a:pt x="7560005" y="12700"/>
                  </a:moveTo>
                  <a:lnTo>
                    <a:pt x="0" y="12700"/>
                  </a:lnTo>
                  <a:lnTo>
                    <a:pt x="0" y="0"/>
                  </a:lnTo>
                  <a:lnTo>
                    <a:pt x="7560005" y="0"/>
                  </a:lnTo>
                  <a:lnTo>
                    <a:pt x="7560005" y="12700"/>
                  </a:lnTo>
                  <a:close/>
                </a:path>
              </a:pathLst>
            </a:custGeom>
            <a:solidFill>
              <a:srgbClr val="0075C2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1" name="object 11"/>
          <p:cNvSpPr txBox="1"/>
          <p:nvPr/>
        </p:nvSpPr>
        <p:spPr>
          <a:xfrm>
            <a:off x="512265" y="588513"/>
            <a:ext cx="1427861" cy="181610"/>
          </a:xfrm>
          <a:prstGeom prst="rect">
            <a:avLst/>
          </a:prstGeom>
        </p:spPr>
        <p:txBody>
          <a:bodyPr vert="horz" wrap="square" lIns="0" tIns="13332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Technical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1100" b="1" spc="-35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100" b="1" spc="-10" dirty="0">
                <a:solidFill>
                  <a:srgbClr val="DD002B"/>
                </a:solidFill>
                <a:latin typeface="Arial" panose="020B0604020202020204"/>
                <a:cs typeface="Arial" panose="020B0604020202020204"/>
              </a:rPr>
              <a:t>Sheet</a:t>
            </a:r>
            <a:endParaRPr sz="11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890075" y="9394274"/>
            <a:ext cx="1092005" cy="153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2"/>
              </a:rPr>
              <a:t>www.cosl.com.cn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783467" y="9559345"/>
            <a:ext cx="2198613" cy="743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Oilfield</a:t>
            </a:r>
            <a:r>
              <a:rPr sz="1000" b="1" spc="-3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Services</a:t>
            </a:r>
            <a:r>
              <a:rPr sz="1000" b="1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b="1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Limited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No.81,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Xinggong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West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Street,</a:t>
            </a:r>
            <a:r>
              <a:rPr sz="1000" spc="-25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Yanjiao,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Sanhe,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Hebei,</a:t>
            </a:r>
            <a:r>
              <a:rPr sz="1000" spc="-3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China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  <a:spcBef>
                <a:spcPts val="100"/>
              </a:spcBef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  <a:hlinkClick r:id="rId3"/>
              </a:rPr>
              <a:t>zhangxd11@cosl.com.cn</a:t>
            </a:r>
            <a:endParaRPr sz="1000">
              <a:latin typeface="Arial" panose="020B0604020202020204"/>
              <a:cs typeface="Arial" panose="020B0604020202020204"/>
            </a:endParaRPr>
          </a:p>
          <a:p>
            <a:pPr marR="5080" algn="r">
              <a:lnSpc>
                <a:spcPts val="1100"/>
              </a:lnSpc>
            </a:pPr>
            <a:r>
              <a:rPr sz="1000" spc="-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+86-10-</a:t>
            </a:r>
            <a:r>
              <a:rPr sz="100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8452</a:t>
            </a:r>
            <a:r>
              <a:rPr sz="1000" spc="1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000" spc="-20" dirty="0">
                <a:solidFill>
                  <a:srgbClr val="646464"/>
                </a:solidFill>
                <a:latin typeface="Arial" panose="020B0604020202020204"/>
                <a:cs typeface="Arial" panose="020B0604020202020204"/>
              </a:rPr>
              <a:t>2344</a:t>
            </a:r>
            <a:endParaRPr sz="10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09344" y="9655897"/>
            <a:ext cx="3731864" cy="433705"/>
          </a:xfrm>
          <a:prstGeom prst="rect">
            <a:avLst/>
          </a:prstGeom>
        </p:spPr>
        <p:txBody>
          <a:bodyPr vert="horz" wrap="square" lIns="0" tIns="3809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30"/>
              </a:spcBef>
            </a:pP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supplied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solely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informational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purposes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COSL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makes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no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either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expressed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implied,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with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respect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to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accuracy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use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data.</a:t>
            </a:r>
            <a:r>
              <a:rPr sz="700" spc="50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All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product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warranties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and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guarantees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shall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governed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by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the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Standard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Terms</a:t>
            </a:r>
            <a:r>
              <a:rPr sz="7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of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Sale.</a:t>
            </a:r>
            <a:endParaRPr sz="7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700" dirty="0">
                <a:latin typeface="Arial" panose="020B0604020202020204"/>
                <a:cs typeface="Arial" panose="020B0604020202020204"/>
              </a:rPr>
              <a:t>Nothing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in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this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document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advice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is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a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substitute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for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competent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dirty="0">
                <a:latin typeface="Arial" panose="020B0604020202020204"/>
                <a:cs typeface="Arial" panose="020B0604020202020204"/>
              </a:rPr>
              <a:t>legal</a:t>
            </a:r>
            <a:r>
              <a:rPr sz="7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700" spc="-10" dirty="0">
                <a:latin typeface="Arial" panose="020B0604020202020204"/>
                <a:cs typeface="Arial" panose="020B0604020202020204"/>
              </a:rPr>
              <a:t>advice.</a:t>
            </a:r>
            <a:endParaRPr sz="7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ftr" sz="quarter" idx="5"/>
          </p:nvPr>
        </p:nvSpPr>
        <p:spPr>
          <a:xfrm>
            <a:off x="3508921" y="10466192"/>
            <a:ext cx="545058" cy="12509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dirty="0"/>
              <a:t>Page</a:t>
            </a:r>
            <a:r>
              <a:rPr spc="-15" dirty="0"/>
              <a:t> </a:t>
            </a:r>
            <a:r>
              <a:rPr dirty="0"/>
              <a:t>1</a:t>
            </a:r>
            <a:r>
              <a:rPr spc="-10" dirty="0"/>
              <a:t> </a:t>
            </a:r>
            <a:r>
              <a:rPr dirty="0"/>
              <a:t>of</a:t>
            </a:r>
            <a:r>
              <a:rPr spc="-15" dirty="0"/>
              <a:t> </a:t>
            </a:r>
            <a:r>
              <a:rPr spc="-50" dirty="0"/>
              <a:t>1</a:t>
            </a:r>
            <a:endParaRPr spc="-50" dirty="0"/>
          </a:p>
        </p:txBody>
      </p:sp>
      <p:sp>
        <p:nvSpPr>
          <p:cNvPr id="12" name="object 12"/>
          <p:cNvSpPr txBox="1"/>
          <p:nvPr/>
        </p:nvSpPr>
        <p:spPr>
          <a:xfrm>
            <a:off x="595245" y="7664787"/>
            <a:ext cx="6074598" cy="904875"/>
          </a:xfrm>
          <a:prstGeom prst="rect">
            <a:avLst/>
          </a:prstGeom>
        </p:spPr>
        <p:txBody>
          <a:bodyPr vert="horz" wrap="square" lIns="0" tIns="65393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1600" b="1" spc="-2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PACKAGE</a:t>
            </a:r>
            <a:r>
              <a:rPr sz="1600" b="1" spc="-4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&amp;</a:t>
            </a:r>
            <a:r>
              <a:rPr sz="1600" b="1" spc="-35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STORAGE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spcBef>
                <a:spcPts val="31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Specifications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packaging: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Composite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packaging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bag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Packing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size: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25kg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sack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as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per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client’s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requirements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2978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297815" algn="l"/>
                <a:tab pos="2984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Storage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conditions: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Store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area,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avoid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open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flame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95245" y="2208136"/>
            <a:ext cx="4410559" cy="4699635"/>
          </a:xfrm>
          <a:prstGeom prst="rect">
            <a:avLst/>
          </a:prstGeom>
        </p:spPr>
        <p:txBody>
          <a:bodyPr vert="horz" wrap="square" lIns="0" tIns="12697" rIns="0" bIns="0" rtlCol="0">
            <a:spAutoFit/>
          </a:bodyPr>
          <a:lstStyle/>
          <a:p>
            <a:pPr marL="57150" marR="5080" algn="just">
              <a:lnSpc>
                <a:spcPct val="100000"/>
              </a:lnSpc>
              <a:spcBef>
                <a:spcPts val="100"/>
              </a:spcBef>
            </a:pPr>
            <a:r>
              <a:rPr sz="1200" spc="85" dirty="0">
                <a:latin typeface="Arial" panose="020B0604020202020204"/>
                <a:cs typeface="Arial" panose="020B0604020202020204"/>
              </a:rPr>
              <a:t>PF-</a:t>
            </a:r>
            <a:r>
              <a:rPr sz="1200" dirty="0">
                <a:latin typeface="Arial" panose="020B0604020202020204"/>
                <a:cs typeface="Arial" panose="020B0604020202020204"/>
              </a:rPr>
              <a:t>RG</a:t>
            </a:r>
            <a:r>
              <a:rPr sz="1200" spc="20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is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type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85" dirty="0">
                <a:latin typeface="Arial" panose="020B0604020202020204"/>
                <a:cs typeface="Arial" panose="020B0604020202020204"/>
              </a:rPr>
              <a:t>high-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resiliency</a:t>
            </a:r>
            <a:r>
              <a:rPr sz="1200" spc="2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graphite</a:t>
            </a:r>
            <a:r>
              <a:rPr sz="1200" spc="22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that</a:t>
            </a:r>
            <a:r>
              <a:rPr sz="1200" spc="229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provide enhanced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bridging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17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65" dirty="0">
                <a:latin typeface="Arial" panose="020B0604020202020204"/>
                <a:cs typeface="Arial" panose="020B0604020202020204"/>
              </a:rPr>
              <a:t>induced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fractures.</a:t>
            </a:r>
            <a:r>
              <a:rPr sz="1200" spc="18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18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is </a:t>
            </a:r>
            <a:r>
              <a:rPr sz="1200" dirty="0">
                <a:latin typeface="Arial" panose="020B0604020202020204"/>
                <a:cs typeface="Arial" panose="020B0604020202020204"/>
              </a:rPr>
              <a:t>compatible</a:t>
            </a:r>
            <a:r>
              <a:rPr sz="1200" spc="1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wIth</a:t>
            </a:r>
            <a:r>
              <a:rPr sz="1200" spc="1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WBM,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OBM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/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SBM</a:t>
            </a:r>
            <a:r>
              <a:rPr sz="1200" spc="16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effective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bridging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and </a:t>
            </a:r>
            <a:r>
              <a:rPr sz="1200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9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materials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natural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or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induced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fracture</a:t>
            </a:r>
            <a:r>
              <a:rPr sz="1200" spc="1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10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</a:t>
            </a:r>
            <a:r>
              <a:rPr sz="1200" spc="114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drilling </a:t>
            </a:r>
            <a:r>
              <a:rPr sz="1200" dirty="0">
                <a:latin typeface="Arial" panose="020B0604020202020204"/>
                <a:cs typeface="Arial" panose="020B0604020202020204"/>
              </a:rPr>
              <a:t>permeable</a:t>
            </a:r>
            <a:r>
              <a:rPr sz="1200" spc="3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formations.</a:t>
            </a:r>
            <a:r>
              <a:rPr sz="1200" spc="29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The</a:t>
            </a:r>
            <a:r>
              <a:rPr sz="1200" spc="32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bridging</a:t>
            </a:r>
            <a:r>
              <a:rPr sz="1200" spc="3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45" dirty="0">
                <a:latin typeface="Arial" panose="020B0604020202020204"/>
                <a:cs typeface="Arial" panose="020B0604020202020204"/>
              </a:rPr>
              <a:t>performance</a:t>
            </a:r>
            <a:r>
              <a:rPr sz="1200" spc="3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34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50" dirty="0">
                <a:latin typeface="Arial" panose="020B0604020202020204"/>
                <a:cs typeface="Arial" panose="020B0604020202020204"/>
              </a:rPr>
              <a:t>PF-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RG </a:t>
            </a:r>
            <a:r>
              <a:rPr sz="1200" dirty="0">
                <a:latin typeface="Arial" panose="020B0604020202020204"/>
                <a:cs typeface="Arial" panose="020B0604020202020204"/>
              </a:rPr>
              <a:t>makes</a:t>
            </a:r>
            <a:r>
              <a:rPr sz="1200" spc="1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it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effective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product</a:t>
            </a:r>
            <a:r>
              <a:rPr sz="1200" spc="14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when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drilling</a:t>
            </a:r>
            <a:r>
              <a:rPr sz="1200" spc="15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depleted</a:t>
            </a:r>
            <a:r>
              <a:rPr sz="1200" spc="15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formations.</a:t>
            </a:r>
            <a:r>
              <a:rPr sz="1200" spc="16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5" dirty="0">
                <a:latin typeface="Arial" panose="020B0604020202020204"/>
                <a:cs typeface="Arial" panose="020B0604020202020204"/>
              </a:rPr>
              <a:t>It </a:t>
            </a: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also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</a:t>
            </a:r>
            <a:r>
              <a:rPr sz="1200" spc="204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2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2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seepage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partial</a:t>
            </a:r>
            <a:r>
              <a:rPr sz="1200" spc="2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</a:t>
            </a:r>
            <a:r>
              <a:rPr sz="1200" spc="2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severe</a:t>
            </a:r>
            <a:r>
              <a:rPr sz="1200" spc="22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lost </a:t>
            </a:r>
            <a:r>
              <a:rPr sz="1200" dirty="0">
                <a:latin typeface="Arial" panose="020B0604020202020204"/>
                <a:cs typeface="Arial" panose="020B0604020202020204"/>
              </a:rPr>
              <a:t>circulation</a:t>
            </a:r>
            <a:r>
              <a:rPr sz="1200" spc="-4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zones.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8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FEATURES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26390" indent="-285115">
              <a:lnSpc>
                <a:spcPct val="100000"/>
              </a:lnSpc>
              <a:spcBef>
                <a:spcPts val="900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26390" algn="l"/>
                <a:tab pos="3270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Effective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bridging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sealing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ability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263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26390" algn="l"/>
                <a:tab pos="3270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Can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be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used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wide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range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26390" marR="51498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26390" algn="l"/>
                <a:tab pos="327025" algn="l"/>
              </a:tabLst>
            </a:pPr>
            <a:r>
              <a:rPr sz="1200" spc="70" dirty="0">
                <a:latin typeface="Arial" panose="020B0604020202020204"/>
                <a:cs typeface="Arial" panose="020B0604020202020204"/>
              </a:rPr>
              <a:t>Control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seepage</a:t>
            </a:r>
            <a:r>
              <a:rPr sz="1200" spc="19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5" dirty="0">
                <a:latin typeface="Arial" panose="020B0604020202020204"/>
                <a:cs typeface="Arial" panose="020B0604020202020204"/>
              </a:rPr>
              <a:t>losses,</a:t>
            </a:r>
            <a:r>
              <a:rPr sz="1200" spc="19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70" dirty="0">
                <a:latin typeface="Arial" panose="020B0604020202020204"/>
                <a:cs typeface="Arial" panose="020B0604020202020204"/>
              </a:rPr>
              <a:t>thereby</a:t>
            </a:r>
            <a:r>
              <a:rPr sz="1200" spc="200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80" dirty="0">
                <a:latin typeface="Arial" panose="020B0604020202020204"/>
                <a:cs typeface="Arial" panose="020B0604020202020204"/>
              </a:rPr>
              <a:t>reducing</a:t>
            </a:r>
            <a:r>
              <a:rPr sz="1200" spc="204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35" dirty="0">
                <a:latin typeface="Arial" panose="020B0604020202020204"/>
                <a:cs typeface="Arial" panose="020B0604020202020204"/>
              </a:rPr>
              <a:t>the </a:t>
            </a:r>
            <a:r>
              <a:rPr sz="1200" dirty="0">
                <a:latin typeface="Arial" panose="020B0604020202020204"/>
                <a:cs typeface="Arial" panose="020B0604020202020204"/>
              </a:rPr>
              <a:t>possibility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of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differentila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sticking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263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26390" algn="l"/>
                <a:tab pos="3270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Reduce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torque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drag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all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mud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systems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26390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26390" algn="l"/>
                <a:tab pos="327025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No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adverse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effects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on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mud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rheology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</a:pPr>
            <a:endParaRPr sz="13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880"/>
              </a:spcBef>
            </a:pPr>
            <a:r>
              <a:rPr sz="1600" b="1" spc="-10" dirty="0">
                <a:solidFill>
                  <a:srgbClr val="FF0000"/>
                </a:solidFill>
                <a:latin typeface="Arial" panose="020B0604020202020204"/>
                <a:cs typeface="Arial" panose="020B0604020202020204"/>
              </a:rPr>
              <a:t>APPLICATION</a:t>
            </a:r>
            <a:endParaRPr sz="1600">
              <a:latin typeface="Arial" panose="020B0604020202020204"/>
              <a:cs typeface="Arial" panose="020B0604020202020204"/>
            </a:endParaRPr>
          </a:p>
          <a:p>
            <a:pPr marL="335915" marR="708660" indent="-285115">
              <a:lnSpc>
                <a:spcPct val="100000"/>
              </a:lnSpc>
              <a:spcBef>
                <a:spcPts val="1185"/>
              </a:spcBef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in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permeability, </a:t>
            </a:r>
            <a:r>
              <a:rPr sz="1200" dirty="0">
                <a:latin typeface="Arial" panose="020B0604020202020204"/>
                <a:cs typeface="Arial" panose="020B0604020202020204"/>
              </a:rPr>
              <a:t>micro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fractured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formation, </a:t>
            </a:r>
            <a:r>
              <a:rPr sz="1200" dirty="0">
                <a:latin typeface="Arial" panose="020B0604020202020204"/>
                <a:cs typeface="Arial" panose="020B0604020202020204"/>
              </a:rPr>
              <a:t>narrow</a:t>
            </a:r>
            <a:r>
              <a:rPr sz="1200" spc="-3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safety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density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window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and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weak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formation</a:t>
            </a:r>
            <a:endParaRPr sz="1200">
              <a:latin typeface="Arial" panose="020B0604020202020204"/>
              <a:cs typeface="Arial" panose="020B0604020202020204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Applicable</a:t>
            </a:r>
            <a:r>
              <a:rPr sz="1200" spc="-4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temperature:</a:t>
            </a:r>
            <a:r>
              <a:rPr sz="1200" spc="-3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≤500</a:t>
            </a:r>
            <a:r>
              <a:rPr sz="1200" spc="-20" dirty="0">
                <a:latin typeface="MS UI Gothic" panose="020B0600070205080204" charset="-128"/>
                <a:cs typeface="MS UI Gothic" panose="020B0600070205080204" charset="-128"/>
              </a:rPr>
              <a:t>℉</a:t>
            </a:r>
            <a:endParaRPr sz="1200">
              <a:latin typeface="MS UI Gothic" panose="020B0600070205080204" charset="-128"/>
              <a:cs typeface="MS UI Gothic" panose="020B0600070205080204" charset="-128"/>
            </a:endParaRPr>
          </a:p>
          <a:p>
            <a:pPr marL="335915" indent="-285115">
              <a:lnSpc>
                <a:spcPct val="100000"/>
              </a:lnSpc>
              <a:buClr>
                <a:srgbClr val="FF0000"/>
              </a:buClr>
              <a:buFont typeface="Wingdings" panose="05000000000000000000"/>
              <a:buChar char=""/>
              <a:tabLst>
                <a:tab pos="335915" algn="l"/>
                <a:tab pos="336550" algn="l"/>
              </a:tabLst>
            </a:pPr>
            <a:r>
              <a:rPr sz="1200" dirty="0">
                <a:latin typeface="Arial" panose="020B0604020202020204"/>
                <a:cs typeface="Arial" panose="020B0604020202020204"/>
              </a:rPr>
              <a:t>Recommended</a:t>
            </a:r>
            <a:r>
              <a:rPr sz="1200" spc="-20" dirty="0">
                <a:latin typeface="Arial" panose="020B0604020202020204"/>
                <a:cs typeface="Arial" panose="020B0604020202020204"/>
              </a:rPr>
              <a:t> </a:t>
            </a:r>
            <a:r>
              <a:rPr sz="1200" dirty="0">
                <a:latin typeface="Arial" panose="020B0604020202020204"/>
                <a:cs typeface="Arial" panose="020B0604020202020204"/>
              </a:rPr>
              <a:t>dosage:</a:t>
            </a:r>
            <a:r>
              <a:rPr sz="1200" spc="-15" dirty="0">
                <a:latin typeface="Arial" panose="020B0604020202020204"/>
                <a:cs typeface="Arial" panose="020B0604020202020204"/>
              </a:rPr>
              <a:t> </a:t>
            </a:r>
            <a:r>
              <a:rPr sz="1200" spc="-10" dirty="0">
                <a:latin typeface="Arial" panose="020B0604020202020204"/>
                <a:cs typeface="Arial" panose="020B0604020202020204"/>
              </a:rPr>
              <a:t>7.0-10.5ppb</a:t>
            </a:r>
            <a:endParaRPr sz="12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14" name="object 14"/>
          <p:cNvGraphicFramePr>
            <a:graphicFrameLocks noGrp="1"/>
          </p:cNvGraphicFramePr>
          <p:nvPr/>
        </p:nvGraphicFramePr>
        <p:xfrm>
          <a:off x="4587414" y="3728309"/>
          <a:ext cx="2863215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13460"/>
                <a:gridCol w="584835"/>
                <a:gridCol w="1264920"/>
              </a:tblGrid>
              <a:tr h="486410">
                <a:tc gridSpan="3">
                  <a:txBody>
                    <a:bodyPr/>
                    <a:lstStyle/>
                    <a:p>
                      <a:pPr marL="792480">
                        <a:lnSpc>
                          <a:spcPct val="100000"/>
                        </a:lnSpc>
                        <a:spcBef>
                          <a:spcPts val="795"/>
                        </a:spcBef>
                      </a:pPr>
                      <a:r>
                        <a:rPr sz="1600" b="1" spc="-10" dirty="0">
                          <a:solidFill>
                            <a:srgbClr val="FFFFFF"/>
                          </a:solidFill>
                          <a:latin typeface="Arial" panose="020B0604020202020204"/>
                          <a:cs typeface="Arial" panose="020B0604020202020204"/>
                        </a:rPr>
                        <a:t>Specification</a:t>
                      </a:r>
                      <a:endParaRPr sz="16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00947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DD002B"/>
                    </a:solidFill>
                  </a:tcPr>
                </a:tc>
                <a:tc hMerge="1">
                  <a:tcPr marL="0" marR="0" marT="0" marB="0"/>
                </a:tc>
                <a:tc hMerge="1">
                  <a:tcPr marL="0" marR="0" marT="0" marB="0"/>
                </a:tc>
              </a:tr>
              <a:tr h="247650">
                <a:tc>
                  <a:txBody>
                    <a:bodyPr/>
                    <a:lstStyle/>
                    <a:p>
                      <a:pPr marR="124460" algn="r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Appearance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777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70230">
                        <a:lnSpc>
                          <a:spcPct val="100000"/>
                        </a:lnSpc>
                        <a:spcBef>
                          <a:spcPts val="455"/>
                        </a:spcBef>
                      </a:pP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Black</a:t>
                      </a:r>
                      <a:r>
                        <a:rPr sz="1000" spc="-3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powder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777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cPr marL="0" marR="0" marT="0" marB="0"/>
                </a:tc>
              </a:tr>
              <a:tr h="265430">
                <a:tc>
                  <a:txBody>
                    <a:bodyPr/>
                    <a:lstStyle/>
                    <a:p>
                      <a:pPr marR="131445" algn="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Moisture,</a:t>
                      </a:r>
                      <a:r>
                        <a:rPr sz="1000" spc="-4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5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618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59690" algn="ctr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≤</a:t>
                      </a:r>
                      <a:r>
                        <a:rPr sz="1000" spc="-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25" dirty="0">
                          <a:latin typeface="Arial" panose="020B0604020202020204"/>
                          <a:cs typeface="Arial" panose="020B0604020202020204"/>
                        </a:rPr>
                        <a:t>5.0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6186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cPr marL="0" marR="0" marT="0" marB="0"/>
                </a:tc>
              </a:tr>
              <a:tr h="266700">
                <a:tc>
                  <a:txBody>
                    <a:bodyPr/>
                    <a:lstStyle/>
                    <a:p>
                      <a:pPr marR="83185" algn="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Resilience,</a:t>
                      </a:r>
                      <a:r>
                        <a:rPr sz="1000" spc="-60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5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682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60325" algn="ctr">
                        <a:lnSpc>
                          <a:spcPct val="100000"/>
                        </a:lnSpc>
                        <a:spcBef>
                          <a:spcPts val="605"/>
                        </a:spcBef>
                      </a:pP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≥</a:t>
                      </a:r>
                      <a:r>
                        <a:rPr sz="1000" spc="-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20" dirty="0">
                          <a:latin typeface="Arial" panose="020B0604020202020204"/>
                          <a:cs typeface="Arial" panose="020B0604020202020204"/>
                        </a:rPr>
                        <a:t>50.0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76821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hMerge="1">
                  <a:tcPr marL="0" marR="0" marT="0" marB="0"/>
                </a:tc>
              </a:tr>
              <a:tr h="265430">
                <a:tc row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8478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Fineness,</a:t>
                      </a:r>
                      <a:r>
                        <a:rPr sz="1000" spc="-4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50" dirty="0">
                          <a:latin typeface="Arial" panose="020B0604020202020204"/>
                          <a:cs typeface="Arial" panose="020B0604020202020204"/>
                        </a:rPr>
                        <a:t>%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2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112395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Model</a:t>
                      </a:r>
                      <a:r>
                        <a:rPr sz="100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50" dirty="0">
                          <a:latin typeface="Arial" panose="020B0604020202020204"/>
                          <a:cs typeface="Arial" panose="020B0604020202020204"/>
                        </a:rPr>
                        <a:t>I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80-</a:t>
                      </a: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120</a:t>
                      </a:r>
                      <a:r>
                        <a:rPr sz="1000" spc="-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mesh</a:t>
                      </a:r>
                      <a:r>
                        <a:rPr sz="1000" spc="-10" dirty="0">
                          <a:latin typeface="Malgun Gothic" panose="020B0503020000020004" charset="-127"/>
                          <a:cs typeface="Malgun Gothic" panose="020B0503020000020004" charset="-127"/>
                        </a:rPr>
                        <a:t>＞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10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2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66700"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120-</a:t>
                      </a: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200 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mesh</a:t>
                      </a:r>
                      <a:r>
                        <a:rPr sz="1000" spc="-10" dirty="0">
                          <a:latin typeface="Malgun Gothic" panose="020B0503020000020004" charset="-127"/>
                          <a:cs typeface="Malgun Gothic" panose="020B0503020000020004" charset="-127"/>
                        </a:rPr>
                        <a:t>＞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40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65430"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dirty="0">
                          <a:latin typeface="Malgun Gothic" panose="020B0503020000020004" charset="-127"/>
                          <a:cs typeface="Malgun Gothic" panose="020B0503020000020004" charset="-127"/>
                        </a:rPr>
                        <a:t>＞</a:t>
                      </a: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200</a:t>
                      </a:r>
                      <a:r>
                        <a:rPr sz="100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mesh</a:t>
                      </a:r>
                      <a:r>
                        <a:rPr sz="1000" spc="-10" dirty="0">
                          <a:latin typeface="Malgun Gothic" panose="020B0503020000020004" charset="-127"/>
                          <a:cs typeface="Malgun Gothic" panose="020B0503020000020004" charset="-127"/>
                        </a:rPr>
                        <a:t>＞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10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2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66700"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400">
                        <a:latin typeface="Times New Roman" panose="02020603050405020304"/>
                        <a:cs typeface="Times New Roman" panose="02020603050405020304"/>
                      </a:endParaRPr>
                    </a:p>
                    <a:p>
                      <a:pPr marL="95250">
                        <a:lnSpc>
                          <a:spcPct val="100000"/>
                        </a:lnSpc>
                      </a:pP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Model</a:t>
                      </a:r>
                      <a:r>
                        <a:rPr sz="1000" spc="-25" dirty="0">
                          <a:latin typeface="Arial" panose="020B0604020202020204"/>
                          <a:cs typeface="Arial" panose="020B0604020202020204"/>
                        </a:rPr>
                        <a:t> II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07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655"/>
                        </a:spcBef>
                      </a:pP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80-</a:t>
                      </a: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170</a:t>
                      </a:r>
                      <a:r>
                        <a:rPr sz="1000" spc="-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mesh</a:t>
                      </a:r>
                      <a:r>
                        <a:rPr sz="1000" spc="-10" dirty="0">
                          <a:latin typeface="Malgun Gothic" panose="020B0503020000020004" charset="-127"/>
                          <a:cs typeface="Malgun Gothic" panose="020B0503020000020004" charset="-127"/>
                        </a:rPr>
                        <a:t>＜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30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31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  <a:tr h="265430">
                <a:tc vMerge="1"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 vMerge="1">
                  <a:tcPr marL="0" marR="0" marT="508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sz="1000" dirty="0">
                          <a:latin typeface="Malgun Gothic" panose="020B0503020000020004" charset="-127"/>
                          <a:cs typeface="Malgun Gothic" panose="020B0503020000020004" charset="-127"/>
                        </a:rPr>
                        <a:t>＞</a:t>
                      </a:r>
                      <a:r>
                        <a:rPr sz="1000" dirty="0">
                          <a:latin typeface="Arial" panose="020B0604020202020204"/>
                          <a:cs typeface="Arial" panose="020B0604020202020204"/>
                        </a:rPr>
                        <a:t>170</a:t>
                      </a:r>
                      <a:r>
                        <a:rPr sz="1000" spc="-25" dirty="0"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mesh</a:t>
                      </a:r>
                      <a:r>
                        <a:rPr sz="1000" spc="-10" dirty="0">
                          <a:latin typeface="Malgun Gothic" panose="020B0503020000020004" charset="-127"/>
                          <a:cs typeface="Malgun Gothic" panose="020B0503020000020004" charset="-127"/>
                        </a:rPr>
                        <a:t>＞</a:t>
                      </a:r>
                      <a:r>
                        <a:rPr sz="1000" spc="-10" dirty="0">
                          <a:latin typeface="Arial" panose="020B0604020202020204"/>
                          <a:cs typeface="Arial" panose="020B0604020202020204"/>
                        </a:rPr>
                        <a:t>70</a:t>
                      </a:r>
                      <a:endParaRPr sz="10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8253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9D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46464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A000120150303A01PPBG</Template>
  <TotalTime>0</TotalTime>
  <Words>1944</Words>
  <Application>WPS 演示</Application>
  <PresentationFormat>自定义</PresentationFormat>
  <Paragraphs>113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4" baseType="lpstr">
      <vt:lpstr>Arial</vt:lpstr>
      <vt:lpstr>宋体</vt:lpstr>
      <vt:lpstr>Wingdings</vt:lpstr>
      <vt:lpstr>Arial</vt:lpstr>
      <vt:lpstr>Times New Roman</vt:lpstr>
      <vt:lpstr>Impact</vt:lpstr>
      <vt:lpstr>Calibri</vt:lpstr>
      <vt:lpstr>Wingdings</vt:lpstr>
      <vt:lpstr>MS UI Gothic</vt:lpstr>
      <vt:lpstr>Malgun Gothic</vt:lpstr>
      <vt:lpstr>微软雅黑</vt:lpstr>
      <vt:lpstr>Arial Unicode MS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莫天明/油化研究院/油田化学事业部/中海油服</dc:creator>
  <cp:lastModifiedBy>钟敏菊</cp:lastModifiedBy>
  <cp:revision>224</cp:revision>
  <dcterms:created xsi:type="dcterms:W3CDTF">2017-02-16T09:46:00Z</dcterms:created>
  <dcterms:modified xsi:type="dcterms:W3CDTF">2025-02-13T02:47:16Z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EAFF8D9EA8CB48C09D3D3F987ECDC79B_13</vt:lpwstr>
  </property>
</Properties>
</file>