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346" r:id="rId3"/>
  </p:sldIdLst>
  <p:sldSz cx="7559675" cy="10691495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黑体+Arial/表格居中" id="{C792F890-D46E-495E-A3C8-B70F969C80CA}">
          <p14:sldIdLst>
            <p14:sldId id="34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367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002B"/>
    <a:srgbClr val="0075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05" autoAdjust="0"/>
    <p:restoredTop sz="88485" autoAdjust="0"/>
  </p:normalViewPr>
  <p:slideViewPr>
    <p:cSldViewPr snapToGrid="0">
      <p:cViewPr>
        <p:scale>
          <a:sx n="125" d="100"/>
          <a:sy n="125" d="100"/>
        </p:scale>
        <p:origin x="-786" y="-2640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B93A4-626E-4E99-AE60-E919648C589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70243B-B723-491D-9616-FF82855C5BB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451" y="3314363"/>
            <a:ext cx="6431123" cy="22452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904" y="5987237"/>
            <a:ext cx="5296219" cy="2672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301" y="2459044"/>
            <a:ext cx="3291221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6503" y="2459044"/>
            <a:ext cx="3291221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7" Type="http://schemas.openxmlformats.org/officeDocument/2006/relationships/theme" Target="../theme/theme1.xml"/><Relationship Id="rId6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8296" y="5718552"/>
            <a:ext cx="7519526" cy="389922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301" y="427660"/>
            <a:ext cx="6809425" cy="17106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301" y="2459044"/>
            <a:ext cx="6809425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508921" y="10466192"/>
            <a:ext cx="545058" cy="139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301" y="9943090"/>
            <a:ext cx="1740186" cy="53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7540" y="9943090"/>
            <a:ext cx="1740186" cy="53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165">
        <a:defRPr>
          <a:latin typeface="+mn-lt"/>
          <a:ea typeface="+mn-ea"/>
          <a:cs typeface="+mn-cs"/>
        </a:defRPr>
      </a:lvl5pPr>
      <a:lvl6pPr marL="2285365">
        <a:defRPr>
          <a:latin typeface="+mn-lt"/>
          <a:ea typeface="+mn-ea"/>
          <a:cs typeface="+mn-cs"/>
        </a:defRPr>
      </a:lvl6pPr>
      <a:lvl7pPr marL="2742565">
        <a:defRPr>
          <a:latin typeface="+mn-lt"/>
          <a:ea typeface="+mn-ea"/>
          <a:cs typeface="+mn-cs"/>
        </a:defRPr>
      </a:lvl7pPr>
      <a:lvl8pPr marL="3199765">
        <a:defRPr>
          <a:latin typeface="+mn-lt"/>
          <a:ea typeface="+mn-ea"/>
          <a:cs typeface="+mn-cs"/>
        </a:defRPr>
      </a:lvl8pPr>
      <a:lvl9pPr marL="365696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165">
        <a:defRPr>
          <a:latin typeface="+mn-lt"/>
          <a:ea typeface="+mn-ea"/>
          <a:cs typeface="+mn-cs"/>
        </a:defRPr>
      </a:lvl5pPr>
      <a:lvl6pPr marL="2285365">
        <a:defRPr>
          <a:latin typeface="+mn-lt"/>
          <a:ea typeface="+mn-ea"/>
          <a:cs typeface="+mn-cs"/>
        </a:defRPr>
      </a:lvl6pPr>
      <a:lvl7pPr marL="2742565">
        <a:defRPr>
          <a:latin typeface="+mn-lt"/>
          <a:ea typeface="+mn-ea"/>
          <a:cs typeface="+mn-cs"/>
        </a:defRPr>
      </a:lvl7pPr>
      <a:lvl8pPr marL="3199765">
        <a:defRPr>
          <a:latin typeface="+mn-lt"/>
          <a:ea typeface="+mn-ea"/>
          <a:cs typeface="+mn-cs"/>
        </a:defRPr>
      </a:lvl8pPr>
      <a:lvl9pPr marL="365696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5.xml"/><Relationship Id="rId3" Type="http://schemas.openxmlformats.org/officeDocument/2006/relationships/hyperlink" Target="mailto:zhangxd11@cosl.com.cn" TargetMode="External"/><Relationship Id="rId2" Type="http://schemas.openxmlformats.org/officeDocument/2006/relationships/hyperlink" Target="http://www.cosl.com.cn/" TargetMode="External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0545" y="6140625"/>
            <a:ext cx="7515156" cy="3476006"/>
          </a:xfrm>
          <a:custGeom>
            <a:avLst/>
            <a:gdLst/>
            <a:ahLst/>
            <a:cxnLst/>
            <a:rect l="l" t="t" r="r" b="b"/>
            <a:pathLst>
              <a:path w="7516495" h="3476625">
                <a:moveTo>
                  <a:pt x="7516368" y="3476244"/>
                </a:moveTo>
                <a:lnTo>
                  <a:pt x="0" y="3476244"/>
                </a:lnTo>
                <a:lnTo>
                  <a:pt x="0" y="0"/>
                </a:lnTo>
                <a:lnTo>
                  <a:pt x="7516368" y="0"/>
                </a:lnTo>
                <a:lnTo>
                  <a:pt x="7516368" y="3476244"/>
                </a:lnTo>
                <a:close/>
              </a:path>
            </a:pathLst>
          </a:custGeom>
          <a:solidFill>
            <a:srgbClr val="FFFFFF">
              <a:alpha val="568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261" y="10402493"/>
            <a:ext cx="7557693" cy="288239"/>
          </a:xfrm>
          <a:custGeom>
            <a:avLst/>
            <a:gdLst/>
            <a:ahLst/>
            <a:cxnLst/>
            <a:rect l="l" t="t" r="r" b="b"/>
            <a:pathLst>
              <a:path w="7559040" h="288290">
                <a:moveTo>
                  <a:pt x="7559040" y="288035"/>
                </a:moveTo>
                <a:lnTo>
                  <a:pt x="0" y="288035"/>
                </a:lnTo>
                <a:lnTo>
                  <a:pt x="0" y="0"/>
                </a:lnTo>
                <a:lnTo>
                  <a:pt x="7559040" y="0"/>
                </a:lnTo>
                <a:lnTo>
                  <a:pt x="7559040" y="288035"/>
                </a:lnTo>
                <a:close/>
              </a:path>
            </a:pathLst>
          </a:custGeom>
          <a:solidFill>
            <a:srgbClr val="0075C2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4" name="object 4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5217983" y="911189"/>
            <a:ext cx="1842188" cy="719199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517525" y="766445"/>
            <a:ext cx="1466215" cy="1009015"/>
          </a:xfrm>
          <a:prstGeom prst="rect">
            <a:avLst/>
          </a:prstGeom>
          <a:solidFill>
            <a:srgbClr val="DD002B"/>
          </a:solidFill>
        </p:spPr>
        <p:txBody>
          <a:bodyPr vert="horz" wrap="square" lIns="0" tIns="634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2300">
              <a:latin typeface="Times New Roman" panose="02020603050405020304"/>
              <a:cs typeface="Times New Roman" panose="02020603050405020304"/>
            </a:endParaRPr>
          </a:p>
          <a:p>
            <a:pPr marL="191135">
              <a:lnSpc>
                <a:spcPct val="100000"/>
              </a:lnSpc>
            </a:pPr>
            <a:r>
              <a:rPr sz="2000" spc="-10" dirty="0">
                <a:solidFill>
                  <a:srgbClr val="FFFFFF"/>
                </a:solidFill>
                <a:latin typeface="Impact" panose="020B0806030902050204"/>
                <a:cs typeface="Impact" panose="020B0806030902050204"/>
              </a:rPr>
              <a:t>PF-FSEMUL</a:t>
            </a:r>
            <a:endParaRPr sz="2000">
              <a:latin typeface="Impact" panose="020B0806030902050204"/>
              <a:cs typeface="Impact" panose="020B0806030902050204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83108" y="766434"/>
            <a:ext cx="3095074" cy="1009650"/>
          </a:xfrm>
          <a:prstGeom prst="rect">
            <a:avLst/>
          </a:prstGeom>
          <a:solidFill>
            <a:srgbClr val="0075C2"/>
          </a:solidFill>
        </p:spPr>
        <p:txBody>
          <a:bodyPr vert="horz" wrap="square" lIns="0" tIns="190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1950">
              <a:latin typeface="Times New Roman" panose="02020603050405020304"/>
              <a:cs typeface="Times New Roman" panose="02020603050405020304"/>
            </a:endParaRPr>
          </a:p>
          <a:p>
            <a:pPr marL="92710" marR="142240" indent="238760">
              <a:lnSpc>
                <a:spcPct val="100000"/>
              </a:lnSpc>
            </a:pP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PRIMARY</a:t>
            </a:r>
            <a:r>
              <a:rPr sz="1400" spc="-4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EMULSIFIER</a:t>
            </a:r>
            <a:r>
              <a:rPr sz="1400" spc="24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FOR</a:t>
            </a:r>
            <a:r>
              <a:rPr sz="1400" spc="-3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spc="-2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FLAT- </a:t>
            </a:r>
            <a:r>
              <a:rPr sz="1400" spc="-1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RHEOLOGY</a:t>
            </a:r>
            <a:r>
              <a:rPr sz="1400" spc="-6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SYNTHETIC</a:t>
            </a:r>
            <a:r>
              <a:rPr sz="1400" spc="-6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BASED</a:t>
            </a:r>
            <a:r>
              <a:rPr sz="1400" spc="-5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DRILLING</a:t>
            </a:r>
            <a:endParaRPr sz="1400">
              <a:latin typeface="Calibri" panose="020F0502020204030204"/>
              <a:cs typeface="Calibri" panose="020F0502020204030204"/>
            </a:endParaRPr>
          </a:p>
          <a:p>
            <a:pPr marL="1267460">
              <a:lnSpc>
                <a:spcPct val="100000"/>
              </a:lnSpc>
              <a:spcBef>
                <a:spcPts val="530"/>
              </a:spcBef>
            </a:pPr>
            <a:r>
              <a:rPr sz="2100" baseline="220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FLUIDS</a:t>
            </a:r>
            <a:r>
              <a:rPr sz="2100" spc="412" baseline="220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800" b="1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Date</a:t>
            </a:r>
            <a:r>
              <a:rPr sz="800" b="1" spc="-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issued</a:t>
            </a:r>
            <a:r>
              <a:rPr sz="800" b="1" spc="-1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：</a:t>
            </a:r>
            <a:r>
              <a:rPr sz="800" b="1" spc="-18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2024-6-</a:t>
            </a:r>
            <a:r>
              <a:rPr sz="800" b="1" spc="-2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10</a:t>
            </a:r>
            <a:endParaRPr sz="8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5245" y="2232896"/>
            <a:ext cx="4412464" cy="935355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" panose="020B0604020202020204"/>
                <a:cs typeface="Arial" panose="020B0604020202020204"/>
              </a:rPr>
              <a:t>PF-FSEMUL</a:t>
            </a:r>
            <a:r>
              <a:rPr sz="1200" spc="2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is</a:t>
            </a:r>
            <a:r>
              <a:rPr sz="1200" spc="30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</a:t>
            </a:r>
            <a:r>
              <a:rPr sz="1200" spc="29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fatty</a:t>
            </a:r>
            <a:r>
              <a:rPr sz="1200" spc="30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acid</a:t>
            </a:r>
            <a:r>
              <a:rPr sz="1200" spc="29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modified</a:t>
            </a:r>
            <a:r>
              <a:rPr sz="1200" spc="29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surfactant</a:t>
            </a:r>
            <a:r>
              <a:rPr sz="1200" dirty="0">
                <a:latin typeface="黑体" panose="02010609060101010101" pitchFamily="49" charset="-122"/>
                <a:cs typeface="黑体" panose="02010609060101010101" pitchFamily="49" charset="-122"/>
              </a:rPr>
              <a:t>，</a:t>
            </a:r>
            <a:r>
              <a:rPr sz="1200" dirty="0">
                <a:latin typeface="Arial" panose="020B0604020202020204"/>
                <a:cs typeface="Arial" panose="020B0604020202020204"/>
              </a:rPr>
              <a:t>used</a:t>
            </a:r>
            <a:r>
              <a:rPr sz="1200" spc="30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as</a:t>
            </a:r>
            <a:r>
              <a:rPr sz="1200" spc="3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the </a:t>
            </a:r>
            <a:r>
              <a:rPr sz="1200" dirty="0">
                <a:latin typeface="Arial" panose="020B0604020202020204"/>
                <a:cs typeface="Arial" panose="020B0604020202020204"/>
              </a:rPr>
              <a:t>primary</a:t>
            </a:r>
            <a:r>
              <a:rPr sz="1200" spc="27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emulsifier</a:t>
            </a:r>
            <a:r>
              <a:rPr sz="1200" spc="28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in</a:t>
            </a:r>
            <a:r>
              <a:rPr sz="1200" spc="28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the</a:t>
            </a:r>
            <a:r>
              <a:rPr sz="1200" spc="28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flat-rheology</a:t>
            </a:r>
            <a:r>
              <a:rPr sz="1200" spc="29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synthetic</a:t>
            </a:r>
            <a:r>
              <a:rPr sz="1200" spc="29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based</a:t>
            </a:r>
            <a:r>
              <a:rPr sz="1200" spc="29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drilling </a:t>
            </a:r>
            <a:r>
              <a:rPr sz="1200" dirty="0">
                <a:latin typeface="Arial" panose="020B0604020202020204"/>
                <a:cs typeface="Arial" panose="020B0604020202020204"/>
              </a:rPr>
              <a:t>fluids.</a:t>
            </a:r>
            <a:r>
              <a:rPr sz="1200" spc="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It</a:t>
            </a:r>
            <a:r>
              <a:rPr sz="1200" spc="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is</a:t>
            </a:r>
            <a:r>
              <a:rPr sz="1200" spc="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used</a:t>
            </a:r>
            <a:r>
              <a:rPr sz="1200" spc="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in</a:t>
            </a:r>
            <a:r>
              <a:rPr sz="1200" spc="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conjunction</a:t>
            </a:r>
            <a:r>
              <a:rPr sz="1200" spc="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with</a:t>
            </a:r>
            <a:r>
              <a:rPr sz="1200" spc="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PF-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FSCOAT </a:t>
            </a:r>
            <a:r>
              <a:rPr sz="1200" dirty="0">
                <a:latin typeface="Arial" panose="020B0604020202020204"/>
                <a:cs typeface="Arial" panose="020B0604020202020204"/>
              </a:rPr>
              <a:t>and</a:t>
            </a:r>
            <a:r>
              <a:rPr sz="1200" spc="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PF-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FSWET </a:t>
            </a:r>
            <a:r>
              <a:rPr sz="1200" dirty="0">
                <a:latin typeface="Arial" panose="020B0604020202020204"/>
                <a:cs typeface="Arial" panose="020B0604020202020204"/>
              </a:rPr>
              <a:t>to</a:t>
            </a:r>
            <a:r>
              <a:rPr sz="1200" spc="5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reduce</a:t>
            </a:r>
            <a:r>
              <a:rPr sz="1200" spc="5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the</a:t>
            </a:r>
            <a:r>
              <a:rPr sz="1200" spc="5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interfacial</a:t>
            </a:r>
            <a:r>
              <a:rPr sz="1200" spc="7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tension</a:t>
            </a:r>
            <a:r>
              <a:rPr sz="1200" spc="6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between</a:t>
            </a:r>
            <a:r>
              <a:rPr sz="1200" spc="6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oil</a:t>
            </a:r>
            <a:r>
              <a:rPr sz="1200" spc="6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and</a:t>
            </a:r>
            <a:r>
              <a:rPr sz="1200" spc="6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water</a:t>
            </a:r>
            <a:r>
              <a:rPr sz="1200" spc="6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and</a:t>
            </a:r>
            <a:r>
              <a:rPr sz="1200" spc="6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form </a:t>
            </a:r>
            <a:r>
              <a:rPr sz="1200" dirty="0">
                <a:latin typeface="Arial" panose="020B0604020202020204"/>
                <a:cs typeface="Arial" panose="020B0604020202020204"/>
              </a:rPr>
              <a:t>a</a:t>
            </a:r>
            <a:r>
              <a:rPr sz="1200" spc="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stable</a:t>
            </a:r>
            <a:r>
              <a:rPr sz="1200" spc="1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water-in-</a:t>
            </a:r>
            <a:r>
              <a:rPr sz="1200" dirty="0">
                <a:latin typeface="Arial" panose="020B0604020202020204"/>
                <a:cs typeface="Arial" panose="020B0604020202020204"/>
              </a:rPr>
              <a:t>oil</a:t>
            </a:r>
            <a:r>
              <a:rPr sz="1200" spc="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emulsion.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26809" y="9613888"/>
            <a:ext cx="3917887" cy="530765"/>
          </a:xfrm>
          <a:custGeom>
            <a:avLst/>
            <a:gdLst/>
            <a:ahLst/>
            <a:cxnLst/>
            <a:rect l="l" t="t" r="r" b="b"/>
            <a:pathLst>
              <a:path w="3918585" h="530859">
                <a:moveTo>
                  <a:pt x="3914203" y="530847"/>
                </a:moveTo>
                <a:lnTo>
                  <a:pt x="3809" y="530847"/>
                </a:lnTo>
                <a:lnTo>
                  <a:pt x="2362" y="530555"/>
                </a:lnTo>
                <a:lnTo>
                  <a:pt x="1117" y="529729"/>
                </a:lnTo>
                <a:lnTo>
                  <a:pt x="292" y="528497"/>
                </a:lnTo>
                <a:lnTo>
                  <a:pt x="0" y="527037"/>
                </a:lnTo>
                <a:lnTo>
                  <a:pt x="0" y="3809"/>
                </a:lnTo>
                <a:lnTo>
                  <a:pt x="292" y="2362"/>
                </a:lnTo>
                <a:lnTo>
                  <a:pt x="1117" y="1117"/>
                </a:lnTo>
                <a:lnTo>
                  <a:pt x="2362" y="292"/>
                </a:lnTo>
                <a:lnTo>
                  <a:pt x="3809" y="0"/>
                </a:lnTo>
                <a:lnTo>
                  <a:pt x="3914203" y="0"/>
                </a:lnTo>
                <a:lnTo>
                  <a:pt x="3915664" y="292"/>
                </a:lnTo>
                <a:lnTo>
                  <a:pt x="3916895" y="1117"/>
                </a:lnTo>
                <a:lnTo>
                  <a:pt x="3917721" y="2362"/>
                </a:lnTo>
                <a:lnTo>
                  <a:pt x="3918013" y="3809"/>
                </a:lnTo>
                <a:lnTo>
                  <a:pt x="7619" y="3809"/>
                </a:lnTo>
                <a:lnTo>
                  <a:pt x="3809" y="7620"/>
                </a:lnTo>
                <a:lnTo>
                  <a:pt x="7619" y="7620"/>
                </a:lnTo>
                <a:lnTo>
                  <a:pt x="7619" y="523227"/>
                </a:lnTo>
                <a:lnTo>
                  <a:pt x="3809" y="523227"/>
                </a:lnTo>
                <a:lnTo>
                  <a:pt x="7619" y="527037"/>
                </a:lnTo>
                <a:lnTo>
                  <a:pt x="3918013" y="527037"/>
                </a:lnTo>
                <a:lnTo>
                  <a:pt x="3917721" y="528497"/>
                </a:lnTo>
                <a:lnTo>
                  <a:pt x="3916895" y="529729"/>
                </a:lnTo>
                <a:lnTo>
                  <a:pt x="3915664" y="530555"/>
                </a:lnTo>
                <a:lnTo>
                  <a:pt x="3914203" y="530847"/>
                </a:lnTo>
                <a:close/>
              </a:path>
              <a:path w="3918585" h="530859">
                <a:moveTo>
                  <a:pt x="7619" y="7620"/>
                </a:moveTo>
                <a:lnTo>
                  <a:pt x="3809" y="7620"/>
                </a:lnTo>
                <a:lnTo>
                  <a:pt x="7619" y="3809"/>
                </a:lnTo>
                <a:lnTo>
                  <a:pt x="7619" y="7620"/>
                </a:lnTo>
                <a:close/>
              </a:path>
              <a:path w="3918585" h="530859">
                <a:moveTo>
                  <a:pt x="3910393" y="7620"/>
                </a:moveTo>
                <a:lnTo>
                  <a:pt x="7619" y="7620"/>
                </a:lnTo>
                <a:lnTo>
                  <a:pt x="7619" y="3809"/>
                </a:lnTo>
                <a:lnTo>
                  <a:pt x="3910393" y="3809"/>
                </a:lnTo>
                <a:lnTo>
                  <a:pt x="3910393" y="7620"/>
                </a:lnTo>
                <a:close/>
              </a:path>
              <a:path w="3918585" h="530859">
                <a:moveTo>
                  <a:pt x="3910393" y="527037"/>
                </a:moveTo>
                <a:lnTo>
                  <a:pt x="3910393" y="3809"/>
                </a:lnTo>
                <a:lnTo>
                  <a:pt x="3914203" y="7620"/>
                </a:lnTo>
                <a:lnTo>
                  <a:pt x="3918013" y="7620"/>
                </a:lnTo>
                <a:lnTo>
                  <a:pt x="3918013" y="523227"/>
                </a:lnTo>
                <a:lnTo>
                  <a:pt x="3914203" y="523227"/>
                </a:lnTo>
                <a:lnTo>
                  <a:pt x="3910393" y="527037"/>
                </a:lnTo>
                <a:close/>
              </a:path>
              <a:path w="3918585" h="530859">
                <a:moveTo>
                  <a:pt x="3918013" y="7620"/>
                </a:moveTo>
                <a:lnTo>
                  <a:pt x="3914203" y="7620"/>
                </a:lnTo>
                <a:lnTo>
                  <a:pt x="3910393" y="3809"/>
                </a:lnTo>
                <a:lnTo>
                  <a:pt x="3918013" y="3809"/>
                </a:lnTo>
                <a:lnTo>
                  <a:pt x="3918013" y="7620"/>
                </a:lnTo>
                <a:close/>
              </a:path>
              <a:path w="3918585" h="530859">
                <a:moveTo>
                  <a:pt x="7619" y="527037"/>
                </a:moveTo>
                <a:lnTo>
                  <a:pt x="3809" y="523227"/>
                </a:lnTo>
                <a:lnTo>
                  <a:pt x="7619" y="523227"/>
                </a:lnTo>
                <a:lnTo>
                  <a:pt x="7619" y="527037"/>
                </a:lnTo>
                <a:close/>
              </a:path>
              <a:path w="3918585" h="530859">
                <a:moveTo>
                  <a:pt x="3910393" y="527037"/>
                </a:moveTo>
                <a:lnTo>
                  <a:pt x="7619" y="527037"/>
                </a:lnTo>
                <a:lnTo>
                  <a:pt x="7619" y="523227"/>
                </a:lnTo>
                <a:lnTo>
                  <a:pt x="3910393" y="523227"/>
                </a:lnTo>
                <a:lnTo>
                  <a:pt x="3910393" y="527037"/>
                </a:lnTo>
                <a:close/>
              </a:path>
              <a:path w="3918585" h="530859">
                <a:moveTo>
                  <a:pt x="3918013" y="527037"/>
                </a:moveTo>
                <a:lnTo>
                  <a:pt x="3910393" y="527037"/>
                </a:lnTo>
                <a:lnTo>
                  <a:pt x="3914203" y="523227"/>
                </a:lnTo>
                <a:lnTo>
                  <a:pt x="3918013" y="523227"/>
                </a:lnTo>
                <a:lnTo>
                  <a:pt x="3918013" y="5270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9" name="object 9"/>
          <p:cNvGrpSpPr/>
          <p:nvPr/>
        </p:nvGrpSpPr>
        <p:grpSpPr>
          <a:xfrm>
            <a:off x="1436" y="10312771"/>
            <a:ext cx="7559598" cy="60314"/>
            <a:chOff x="-825" y="10314609"/>
            <a:chExt cx="7560945" cy="60325"/>
          </a:xfrm>
        </p:grpSpPr>
        <p:sp>
          <p:nvSpPr>
            <p:cNvPr id="10" name="object 10"/>
            <p:cNvSpPr/>
            <p:nvPr/>
          </p:nvSpPr>
          <p:spPr>
            <a:xfrm>
              <a:off x="-825" y="10361649"/>
              <a:ext cx="7560309" cy="12700"/>
            </a:xfrm>
            <a:custGeom>
              <a:avLst/>
              <a:gdLst/>
              <a:ahLst/>
              <a:cxnLst/>
              <a:rect l="l" t="t" r="r" b="b"/>
              <a:pathLst>
                <a:path w="7560309" h="12700">
                  <a:moveTo>
                    <a:pt x="7560005" y="12700"/>
                  </a:moveTo>
                  <a:lnTo>
                    <a:pt x="0" y="12700"/>
                  </a:lnTo>
                  <a:lnTo>
                    <a:pt x="0" y="0"/>
                  </a:lnTo>
                  <a:lnTo>
                    <a:pt x="7560005" y="0"/>
                  </a:lnTo>
                  <a:lnTo>
                    <a:pt x="7560005" y="12700"/>
                  </a:lnTo>
                  <a:close/>
                </a:path>
              </a:pathLst>
            </a:custGeom>
            <a:solidFill>
              <a:srgbClr val="DD002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-825" y="10325645"/>
              <a:ext cx="7560309" cy="12700"/>
            </a:xfrm>
            <a:custGeom>
              <a:avLst/>
              <a:gdLst/>
              <a:ahLst/>
              <a:cxnLst/>
              <a:rect l="l" t="t" r="r" b="b"/>
              <a:pathLst>
                <a:path w="7560309" h="12700">
                  <a:moveTo>
                    <a:pt x="7560005" y="12700"/>
                  </a:moveTo>
                  <a:lnTo>
                    <a:pt x="0" y="12700"/>
                  </a:lnTo>
                  <a:lnTo>
                    <a:pt x="0" y="0"/>
                  </a:lnTo>
                  <a:lnTo>
                    <a:pt x="7560005" y="0"/>
                  </a:lnTo>
                  <a:lnTo>
                    <a:pt x="7560005" y="12700"/>
                  </a:lnTo>
                  <a:close/>
                </a:path>
              </a:pathLst>
            </a:custGeom>
            <a:solidFill>
              <a:srgbClr val="0075C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26657" y="10314609"/>
              <a:ext cx="7533640" cy="12700"/>
            </a:xfrm>
            <a:custGeom>
              <a:avLst/>
              <a:gdLst/>
              <a:ahLst/>
              <a:cxnLst/>
              <a:rect l="l" t="t" r="r" b="b"/>
              <a:pathLst>
                <a:path w="7533640" h="12700">
                  <a:moveTo>
                    <a:pt x="0" y="0"/>
                  </a:moveTo>
                  <a:lnTo>
                    <a:pt x="7533017" y="0"/>
                  </a:lnTo>
                  <a:lnTo>
                    <a:pt x="7533017" y="12700"/>
                  </a:lnTo>
                  <a:lnTo>
                    <a:pt x="0" y="127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5C2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" name="object 13"/>
          <p:cNvSpPr txBox="1"/>
          <p:nvPr/>
        </p:nvSpPr>
        <p:spPr>
          <a:xfrm>
            <a:off x="512265" y="588513"/>
            <a:ext cx="1427861" cy="181610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Technical</a:t>
            </a:r>
            <a:r>
              <a:rPr sz="1100" b="1" spc="-35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b="1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Data</a:t>
            </a:r>
            <a:r>
              <a:rPr sz="1100" b="1" spc="-35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b="1" spc="-10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Sheet</a:t>
            </a:r>
            <a:endParaRPr sz="11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890075" y="9394274"/>
            <a:ext cx="1092005" cy="153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  <a:hlinkClick r:id="rId2"/>
              </a:rPr>
              <a:t>www.cosl.com.cn</a:t>
            </a:r>
            <a:endParaRPr sz="1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783467" y="9559345"/>
            <a:ext cx="2198613" cy="743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China</a:t>
            </a:r>
            <a:r>
              <a:rPr sz="1000" b="1" spc="-3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Oilfield</a:t>
            </a:r>
            <a:r>
              <a:rPr sz="1000" b="1" spc="-3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Services</a:t>
            </a:r>
            <a:r>
              <a:rPr sz="1000" b="1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Limited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  <a:spcBef>
                <a:spcPts val="100"/>
              </a:spcBef>
            </a:pP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No.81,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Xinggong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West</a:t>
            </a:r>
            <a:r>
              <a:rPr sz="1000" spc="-2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Street,</a:t>
            </a:r>
            <a:r>
              <a:rPr sz="1000" spc="-2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Yanjiao,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</a:pP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Sanhe,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Hebei,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China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  <a:spcBef>
                <a:spcPts val="100"/>
              </a:spcBef>
            </a:pP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  <a:hlinkClick r:id="rId3"/>
              </a:rPr>
              <a:t>zhangxd11@cosl.com.cn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</a:pP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+86-10-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8452</a:t>
            </a:r>
            <a:r>
              <a:rPr sz="1000" spc="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2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2344</a:t>
            </a:r>
            <a:endParaRPr sz="1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09344" y="9655897"/>
            <a:ext cx="3731864" cy="433705"/>
          </a:xfrm>
          <a:prstGeom prst="rect">
            <a:avLst/>
          </a:prstGeom>
        </p:spPr>
        <p:txBody>
          <a:bodyPr vert="horz" wrap="square" lIns="0" tIns="3809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30"/>
              </a:spcBef>
            </a:pP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information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supplied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solely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for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informational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purposes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COSL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makes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no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guarantees</a:t>
            </a:r>
            <a:r>
              <a:rPr sz="700" spc="50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warranties,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either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expressed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implied,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with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respect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to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accuracy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use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of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data.</a:t>
            </a:r>
            <a:r>
              <a:rPr sz="700" spc="50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All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product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warranties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guarantees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shall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be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governed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by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the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Standard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Terms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of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Sale.</a:t>
            </a:r>
            <a:endParaRPr sz="700">
              <a:latin typeface="Arial" panose="020B0604020202020204"/>
              <a:cs typeface="Arial" panose="020B0604020202020204"/>
            </a:endParaRPr>
          </a:p>
          <a:p>
            <a:pPr marL="12700">
              <a:lnSpc>
                <a:spcPct val="100000"/>
              </a:lnSpc>
            </a:pPr>
            <a:r>
              <a:rPr sz="700" dirty="0">
                <a:latin typeface="Arial" panose="020B0604020202020204"/>
                <a:cs typeface="Arial" panose="020B0604020202020204"/>
              </a:rPr>
              <a:t>Nothing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document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legal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advice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substitute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for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competent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legal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advice.</a:t>
            </a:r>
            <a:endParaRPr sz="7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1" name="object 21"/>
          <p:cNvSpPr txBox="1">
            <a:spLocks noGrp="1"/>
          </p:cNvSpPr>
          <p:nvPr>
            <p:ph type="ftr" sz="quarter" idx="5"/>
          </p:nvPr>
        </p:nvSpPr>
        <p:spPr>
          <a:xfrm>
            <a:off x="3508921" y="10466192"/>
            <a:ext cx="545058" cy="125095"/>
          </a:xfrm>
          <a:prstGeom prst="rect">
            <a:avLst/>
          </a:prstGeom>
        </p:spPr>
        <p:txBody>
          <a:bodyPr vert="horz" wrap="square" lIns="0" tIns="317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14" name="object 14"/>
          <p:cNvSpPr txBox="1"/>
          <p:nvPr/>
        </p:nvSpPr>
        <p:spPr>
          <a:xfrm>
            <a:off x="570534" y="3847379"/>
            <a:ext cx="3097613" cy="1174115"/>
          </a:xfrm>
          <a:prstGeom prst="rect">
            <a:avLst/>
          </a:prstGeom>
        </p:spPr>
        <p:txBody>
          <a:bodyPr vert="horz" wrap="square" lIns="0" tIns="113009" rIns="0" bIns="0" rtlCol="0">
            <a:spAutoFit/>
          </a:bodyPr>
          <a:lstStyle/>
          <a:p>
            <a:pPr marL="46355">
              <a:lnSpc>
                <a:spcPct val="100000"/>
              </a:lnSpc>
              <a:spcBef>
                <a:spcPts val="890"/>
              </a:spcBef>
            </a:pP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FEATURES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marL="296545" indent="-283845">
              <a:lnSpc>
                <a:spcPct val="100000"/>
              </a:lnSpc>
              <a:spcBef>
                <a:spcPts val="6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6545" algn="l"/>
                <a:tab pos="29718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Effectively</a:t>
            </a:r>
            <a:r>
              <a:rPr sz="1200" spc="-4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improve</a:t>
            </a:r>
            <a:r>
              <a:rPr sz="1200" spc="-4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emulsification</a:t>
            </a:r>
            <a:r>
              <a:rPr sz="12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stability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6545" indent="-28384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6545" algn="l"/>
                <a:tab pos="29718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Help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to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reduce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HTHP</a:t>
            </a:r>
            <a:r>
              <a:rPr sz="12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fluid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loss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6545" indent="-28384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6545" algn="l"/>
                <a:tab pos="29718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Help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to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improve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LSRV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6545" indent="-28384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6545" algn="l"/>
                <a:tab pos="29718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Help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to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improve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thermal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stability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SBM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67944" y="6940930"/>
            <a:ext cx="6151419" cy="1029970"/>
          </a:xfrm>
          <a:prstGeom prst="rect">
            <a:avLst/>
          </a:prstGeom>
        </p:spPr>
        <p:txBody>
          <a:bodyPr vert="horz" wrap="square" lIns="0" tIns="136500" rIns="0" bIns="0" rtlCol="0">
            <a:spAutoFit/>
          </a:bodyPr>
          <a:lstStyle/>
          <a:p>
            <a:pPr marL="31750">
              <a:lnSpc>
                <a:spcPct val="100000"/>
              </a:lnSpc>
              <a:spcBef>
                <a:spcPts val="1075"/>
              </a:spcBef>
            </a:pPr>
            <a:r>
              <a:rPr sz="1600" b="1" spc="-2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PACKAGE</a:t>
            </a:r>
            <a:r>
              <a:rPr sz="1600" b="1" spc="-4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600" b="1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&amp;</a:t>
            </a:r>
            <a:r>
              <a:rPr sz="1600" b="1" spc="-3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STORAGE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spcBef>
                <a:spcPts val="735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Specifications</a:t>
            </a:r>
            <a:r>
              <a:rPr sz="12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packaging: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Plastic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bucket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or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as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per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client’s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requirements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Packing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size: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200L/bucket</a:t>
            </a:r>
            <a:r>
              <a:rPr sz="1200" spc="30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or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as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per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client’s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requirements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Storage</a:t>
            </a:r>
            <a:r>
              <a:rPr sz="12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conditions: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Store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in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dry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area.</a:t>
            </a:r>
            <a:r>
              <a:rPr sz="1200" spc="-7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Avoid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open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flame,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high-</a:t>
            </a:r>
            <a:r>
              <a:rPr sz="1200" dirty="0">
                <a:latin typeface="Arial" panose="020B0604020202020204"/>
                <a:cs typeface="Arial" panose="020B0604020202020204"/>
              </a:rPr>
              <a:t>temperature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environment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36022" y="5455746"/>
            <a:ext cx="3988993" cy="941705"/>
          </a:xfrm>
          <a:prstGeom prst="rect">
            <a:avLst/>
          </a:prstGeom>
        </p:spPr>
        <p:txBody>
          <a:bodyPr vert="horz" wrap="square" lIns="0" tIns="85709" rIns="0" bIns="0" rtlCol="0">
            <a:spAutoFit/>
          </a:bodyPr>
          <a:lstStyle/>
          <a:p>
            <a:pPr marL="80645">
              <a:lnSpc>
                <a:spcPct val="100000"/>
              </a:lnSpc>
              <a:spcBef>
                <a:spcPts val="675"/>
              </a:spcBef>
            </a:pP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APPLICATION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marL="335915" indent="-285115">
              <a:lnSpc>
                <a:spcPct val="100000"/>
              </a:lnSpc>
              <a:spcBef>
                <a:spcPts val="44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35915" algn="l"/>
                <a:tab pos="3365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Suitable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for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flat-</a:t>
            </a:r>
            <a:r>
              <a:rPr sz="1200" dirty="0">
                <a:latin typeface="Arial" panose="020B0604020202020204"/>
                <a:cs typeface="Arial" panose="020B0604020202020204"/>
              </a:rPr>
              <a:t>rheology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synthetic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based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drilling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fluids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3359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35915" algn="l"/>
                <a:tab pos="3365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Suggestion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temperature:≤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430</a:t>
            </a:r>
            <a:r>
              <a:rPr sz="1200" dirty="0">
                <a:latin typeface="MS UI Gothic" panose="020B0600070205080204" charset="-128"/>
                <a:cs typeface="MS UI Gothic" panose="020B0600070205080204" charset="-128"/>
              </a:rPr>
              <a:t>℉</a:t>
            </a:r>
            <a:r>
              <a:rPr sz="1200" spc="5" dirty="0">
                <a:latin typeface="MS UI Gothic" panose="020B0600070205080204" charset="-128"/>
                <a:cs typeface="MS UI Gothic" panose="020B0600070205080204" charset="-128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(220</a:t>
            </a:r>
            <a:r>
              <a:rPr sz="1200" spc="-10" dirty="0">
                <a:latin typeface="MS UI Gothic" panose="020B0600070205080204" charset="-128"/>
                <a:cs typeface="MS UI Gothic" panose="020B0600070205080204" charset="-128"/>
              </a:rPr>
              <a:t>℃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)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3359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35915" algn="l"/>
                <a:tab pos="3365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Recommended</a:t>
            </a:r>
            <a:r>
              <a:rPr sz="1200" spc="-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dosage:2.5-</a:t>
            </a:r>
            <a:r>
              <a:rPr sz="1200" dirty="0">
                <a:latin typeface="Arial" panose="020B0604020202020204"/>
                <a:cs typeface="Arial" panose="020B0604020202020204"/>
              </a:rPr>
              <a:t>5.5</a:t>
            </a:r>
            <a:r>
              <a:rPr sz="1200" spc="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ppb</a:t>
            </a:r>
            <a:r>
              <a:rPr sz="1200" spc="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(7-</a:t>
            </a:r>
            <a:r>
              <a:rPr sz="1200" dirty="0">
                <a:latin typeface="Arial" panose="020B0604020202020204"/>
                <a:cs typeface="Arial" panose="020B0604020202020204"/>
              </a:rPr>
              <a:t>16</a:t>
            </a:r>
            <a:r>
              <a:rPr sz="1200" spc="1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kg/m</a:t>
            </a:r>
            <a:r>
              <a:rPr sz="1125" spc="-15" baseline="22000" dirty="0">
                <a:latin typeface="Arial" panose="020B0604020202020204"/>
                <a:cs typeface="Arial" panose="020B0604020202020204"/>
              </a:rPr>
              <a:t>3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)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graphicFrame>
        <p:nvGraphicFramePr>
          <p:cNvPr id="17" name="object 17"/>
          <p:cNvGraphicFramePr>
            <a:graphicFrameLocks noGrp="1"/>
          </p:cNvGraphicFramePr>
          <p:nvPr/>
        </p:nvGraphicFramePr>
        <p:xfrm>
          <a:off x="4652807" y="3271190"/>
          <a:ext cx="2661285" cy="15354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67765"/>
                <a:gridCol w="1493520"/>
              </a:tblGrid>
              <a:tr h="551815">
                <a:tc gridSpan="2">
                  <a:txBody>
                    <a:bodyPr/>
                    <a:lstStyle/>
                    <a:p>
                      <a:pPr marL="692150">
                        <a:lnSpc>
                          <a:spcPct val="100000"/>
                        </a:lnSpc>
                        <a:spcBef>
                          <a:spcPts val="1060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Specification</a:t>
                      </a:r>
                      <a:endParaRPr sz="16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34596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D002B"/>
                    </a:solidFill>
                  </a:tcPr>
                </a:tc>
                <a:tc hMerge="1">
                  <a:tcPr marL="0" marR="0" marT="0" marB="0"/>
                </a:tc>
              </a:tr>
              <a:tr h="314960">
                <a:tc>
                  <a:txBody>
                    <a:bodyPr/>
                    <a:lstStyle/>
                    <a:p>
                      <a:pPr marL="60325"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Appearance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8824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0325" algn="ctr">
                        <a:lnSpc>
                          <a:spcPct val="100000"/>
                        </a:lnSpc>
                        <a:spcBef>
                          <a:spcPts val="695"/>
                        </a:spcBef>
                      </a:pP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Amber</a:t>
                      </a:r>
                      <a:r>
                        <a:rPr sz="1050" spc="-40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viscous</a:t>
                      </a:r>
                      <a:r>
                        <a:rPr sz="1050" spc="-25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liquid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8824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34010">
                <a:tc>
                  <a:txBody>
                    <a:bodyPr/>
                    <a:lstStyle/>
                    <a:p>
                      <a:pPr marL="60325" algn="ctr">
                        <a:lnSpc>
                          <a:spcPct val="100000"/>
                        </a:lnSpc>
                        <a:spcBef>
                          <a:spcPts val="845"/>
                        </a:spcBef>
                      </a:pP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Density,</a:t>
                      </a:r>
                      <a:r>
                        <a:rPr sz="1050" spc="-35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g/cm</a:t>
                      </a:r>
                      <a:r>
                        <a:rPr sz="975" spc="-15" baseline="21000" dirty="0">
                          <a:latin typeface="Arial" panose="020B0604020202020204"/>
                          <a:cs typeface="Arial" panose="020B0604020202020204"/>
                        </a:rPr>
                        <a:t>3</a:t>
                      </a:r>
                      <a:endParaRPr sz="975" baseline="210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072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0325" algn="ctr">
                        <a:lnSpc>
                          <a:spcPct val="100000"/>
                        </a:lnSpc>
                        <a:spcBef>
                          <a:spcPts val="845"/>
                        </a:spcBef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0.96</a:t>
                      </a:r>
                      <a:r>
                        <a:rPr sz="105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±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0.02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0729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34645">
                <a:tc>
                  <a:txBody>
                    <a:bodyPr/>
                    <a:lstStyle/>
                    <a:p>
                      <a:pPr marL="61595" algn="ctr">
                        <a:lnSpc>
                          <a:spcPct val="100000"/>
                        </a:lnSpc>
                        <a:spcBef>
                          <a:spcPts val="845"/>
                        </a:spcBef>
                      </a:pP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Pour</a:t>
                      </a:r>
                      <a:r>
                        <a:rPr sz="1050" spc="-30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Point,</a:t>
                      </a:r>
                      <a:r>
                        <a:rPr sz="1050" spc="-10" dirty="0">
                          <a:latin typeface="MS UI Gothic" panose="020B0600070205080204" charset="-128"/>
                          <a:cs typeface="MS UI Gothic" panose="020B0600070205080204" charset="-128"/>
                        </a:rPr>
                        <a:t>℃</a:t>
                      </a:r>
                      <a:endParaRPr sz="1050">
                        <a:latin typeface="MS UI Gothic" panose="020B0600070205080204" charset="-128"/>
                        <a:cs typeface="MS UI Gothic" panose="020B0600070205080204" charset="-128"/>
                      </a:endParaRPr>
                    </a:p>
                  </a:txBody>
                  <a:tcPr marL="0" marR="0" marT="1072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0325" algn="ctr">
                        <a:lnSpc>
                          <a:spcPct val="100000"/>
                        </a:lnSpc>
                        <a:spcBef>
                          <a:spcPts val="845"/>
                        </a:spcBef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≤-</a:t>
                      </a:r>
                      <a:r>
                        <a:rPr sz="1050" spc="-50" dirty="0">
                          <a:latin typeface="Arial" panose="020B0604020202020204"/>
                          <a:cs typeface="Arial" panose="020B0604020202020204"/>
                        </a:rPr>
                        <a:t>8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0729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46464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A000120150303A01PPBG</Template>
  <TotalTime>0</TotalTime>
  <Words>1531</Words>
  <Application>WPS 演示</Application>
  <PresentationFormat>自定义</PresentationFormat>
  <Paragraphs>54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4" baseType="lpstr">
      <vt:lpstr>Arial</vt:lpstr>
      <vt:lpstr>宋体</vt:lpstr>
      <vt:lpstr>Wingdings</vt:lpstr>
      <vt:lpstr>Arial</vt:lpstr>
      <vt:lpstr>Times New Roman</vt:lpstr>
      <vt:lpstr>Impact</vt:lpstr>
      <vt:lpstr>Calibri</vt:lpstr>
      <vt:lpstr>黑体</vt:lpstr>
      <vt:lpstr>Wingdings</vt:lpstr>
      <vt:lpstr>MS UI Gothic</vt:lpstr>
      <vt:lpstr>微软雅黑</vt:lpstr>
      <vt:lpstr>Arial Unicode MS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莫天明/油化研究院/油田化学事业部/中海油服</dc:creator>
  <cp:lastModifiedBy>钟敏菊</cp:lastModifiedBy>
  <cp:revision>281</cp:revision>
  <dcterms:created xsi:type="dcterms:W3CDTF">2017-02-16T09:46:00Z</dcterms:created>
  <dcterms:modified xsi:type="dcterms:W3CDTF">2025-02-13T02:50:58Z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E8C3AB2D898442699268CEB31BB608C0_13</vt:lpwstr>
  </property>
</Properties>
</file>