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2" r:id="rId3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10" autoAdjust="0"/>
    <p:restoredTop sz="94660"/>
  </p:normalViewPr>
  <p:slideViewPr>
    <p:cSldViewPr snapToGrid="0">
      <p:cViewPr>
        <p:scale>
          <a:sx n="125" d="100"/>
          <a:sy n="125" d="100"/>
        </p:scale>
        <p:origin x="-210" y="-522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296" y="5718552"/>
            <a:ext cx="7519526" cy="38992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3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hyperlink" Target="mailto:zhangxd11@cosl.com.cn" TargetMode="External"/><Relationship Id="rId2" Type="http://schemas.openxmlformats.org/officeDocument/2006/relationships/hyperlink" Target="http://www.cosl.com.cn/" TargetMode="Externa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545" y="6140625"/>
            <a:ext cx="7515156" cy="3476006"/>
          </a:xfrm>
          <a:custGeom>
            <a:avLst/>
            <a:gdLst/>
            <a:ahLst/>
            <a:cxnLst/>
            <a:rect l="l" t="t" r="r" b="b"/>
            <a:pathLst>
              <a:path w="7516495" h="3476625">
                <a:moveTo>
                  <a:pt x="7516368" y="3476244"/>
                </a:moveTo>
                <a:lnTo>
                  <a:pt x="0" y="3476244"/>
                </a:lnTo>
                <a:lnTo>
                  <a:pt x="0" y="0"/>
                </a:lnTo>
                <a:lnTo>
                  <a:pt x="7516368" y="0"/>
                </a:lnTo>
                <a:lnTo>
                  <a:pt x="7516368" y="3476244"/>
                </a:lnTo>
                <a:close/>
              </a:path>
            </a:pathLst>
          </a:custGeom>
          <a:solidFill>
            <a:srgbClr val="FFFFFF">
              <a:alpha val="568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17525" y="766445"/>
            <a:ext cx="1466215" cy="1000125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634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300">
              <a:latin typeface="Times New Roman" panose="02020603050405020304"/>
              <a:cs typeface="Times New Roman" panose="02020603050405020304"/>
            </a:endParaRPr>
          </a:p>
          <a:p>
            <a:pPr marL="162560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PF-</a:t>
            </a:r>
            <a:r>
              <a:rPr sz="2000" spc="-2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COAT</a:t>
            </a:r>
            <a:r>
              <a:rPr sz="2000" spc="-45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HT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83108" y="766434"/>
            <a:ext cx="3095074" cy="1000125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19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950">
              <a:latin typeface="Times New Roman" panose="02020603050405020304"/>
              <a:cs typeface="Times New Roman" panose="02020603050405020304"/>
            </a:endParaRPr>
          </a:p>
          <a:p>
            <a:pPr marL="763905" marR="341630" indent="-471805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HIGH</a:t>
            </a:r>
            <a:r>
              <a:rPr sz="1400" spc="-7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TEMPERATURE</a:t>
            </a:r>
            <a:r>
              <a:rPr sz="1400" spc="19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SECONDARY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EMUISIFIER</a:t>
            </a:r>
            <a:r>
              <a:rPr sz="1400" spc="-4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FOR</a:t>
            </a:r>
            <a:r>
              <a:rPr sz="1400" spc="-3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NAF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 marL="1845945">
              <a:lnSpc>
                <a:spcPct val="100000"/>
              </a:lnSpc>
              <a:spcBef>
                <a:spcPts val="113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800" b="1" spc="-15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0326" y="2120522"/>
            <a:ext cx="4507062" cy="75057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Arial" panose="020B0604020202020204"/>
                <a:cs typeface="Arial" panose="020B0604020202020204"/>
              </a:rPr>
              <a:t>PF-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COAT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HT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 a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vegetable-</a:t>
            </a:r>
            <a:r>
              <a:rPr sz="1200" dirty="0">
                <a:latin typeface="Arial" panose="020B0604020202020204"/>
                <a:cs typeface="Arial" panose="020B0604020202020204"/>
              </a:rPr>
              <a:t>oil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fatty acid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modified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surfactant,used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5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secondary</a:t>
            </a:r>
            <a:r>
              <a:rPr sz="1200" spc="7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emulsifier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high-temperature</a:t>
            </a:r>
            <a:r>
              <a:rPr sz="1200" spc="6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non-aqueous</a:t>
            </a:r>
            <a:r>
              <a:rPr sz="1200" spc="7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drilling </a:t>
            </a:r>
            <a:r>
              <a:rPr sz="1200" dirty="0">
                <a:latin typeface="Arial" panose="020B0604020202020204"/>
                <a:cs typeface="Arial" panose="020B0604020202020204"/>
              </a:rPr>
              <a:t>fluids,</a:t>
            </a:r>
            <a:r>
              <a:rPr sz="1200" spc="1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1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enhance</a:t>
            </a:r>
            <a:r>
              <a:rPr sz="1200" spc="1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1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interfacial</a:t>
            </a:r>
            <a:r>
              <a:rPr sz="1200" spc="1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film</a:t>
            </a:r>
            <a:r>
              <a:rPr sz="1200" spc="1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strength</a:t>
            </a:r>
            <a:r>
              <a:rPr sz="1200" spc="1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1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form</a:t>
            </a:r>
            <a:r>
              <a:rPr sz="1200" spc="16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15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stable water-in-</a:t>
            </a:r>
            <a:r>
              <a:rPr sz="1200" dirty="0">
                <a:latin typeface="Arial" panose="020B0604020202020204"/>
                <a:cs typeface="Arial" panose="020B0604020202020204"/>
              </a:rPr>
              <a:t>oil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emulsion.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6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be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used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conjunction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with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PF-</a:t>
            </a:r>
            <a:r>
              <a:rPr sz="1200" dirty="0">
                <a:latin typeface="Arial" panose="020B0604020202020204"/>
                <a:cs typeface="Arial" panose="020B0604020202020204"/>
              </a:rPr>
              <a:t>EMUL</a:t>
            </a:r>
            <a:r>
              <a:rPr sz="1200" spc="-5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HT.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9" name="object 9"/>
          <p:cNvGrpSpPr/>
          <p:nvPr/>
        </p:nvGrpSpPr>
        <p:grpSpPr>
          <a:xfrm>
            <a:off x="1436" y="10312771"/>
            <a:ext cx="7559598" cy="60314"/>
            <a:chOff x="-825" y="10314609"/>
            <a:chExt cx="7560945" cy="60325"/>
          </a:xfrm>
        </p:grpSpPr>
        <p:sp>
          <p:nvSpPr>
            <p:cNvPr id="10" name="object 10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-825" y="10325645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6657" y="10314609"/>
              <a:ext cx="7533640" cy="12700"/>
            </a:xfrm>
            <a:custGeom>
              <a:avLst/>
              <a:gdLst/>
              <a:ahLst/>
              <a:cxnLst/>
              <a:rect l="l" t="t" r="r" b="b"/>
              <a:pathLst>
                <a:path w="7533640" h="12700">
                  <a:moveTo>
                    <a:pt x="0" y="0"/>
                  </a:moveTo>
                  <a:lnTo>
                    <a:pt x="7533017" y="0"/>
                  </a:lnTo>
                  <a:lnTo>
                    <a:pt x="7533017" y="12700"/>
                  </a:lnTo>
                  <a:lnTo>
                    <a:pt x="0" y="12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512265" y="588513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90075" y="9394274"/>
            <a:ext cx="109200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2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83467" y="9559345"/>
            <a:ext cx="2198613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9344" y="965589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4" name="object 14"/>
          <p:cNvSpPr txBox="1"/>
          <p:nvPr/>
        </p:nvSpPr>
        <p:spPr>
          <a:xfrm>
            <a:off x="570534" y="3847379"/>
            <a:ext cx="3262048" cy="1174115"/>
          </a:xfrm>
          <a:prstGeom prst="rect">
            <a:avLst/>
          </a:prstGeom>
        </p:spPr>
        <p:txBody>
          <a:bodyPr vert="horz" wrap="square" lIns="0" tIns="113009" rIns="0" bIns="0" rtlCol="0">
            <a:spAutoFit/>
          </a:bodyPr>
          <a:lstStyle/>
          <a:p>
            <a:pPr marL="46355">
              <a:lnSpc>
                <a:spcPct val="100000"/>
              </a:lnSpc>
              <a:spcBef>
                <a:spcPts val="890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6545" indent="-283845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6545" algn="l"/>
                <a:tab pos="2971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Good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thermal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stability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6545" indent="-28384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6545" algn="l"/>
                <a:tab pos="2971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Contribute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oil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wetting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solids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systems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6545" indent="-28384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6545" algn="l"/>
                <a:tab pos="2971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Effectively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improve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emulsion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stability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6545" indent="-28384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6545" algn="l"/>
                <a:tab pos="2971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Help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reduce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HTHP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loss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8135" y="7384802"/>
            <a:ext cx="6151419" cy="904875"/>
          </a:xfrm>
          <a:prstGeom prst="rect">
            <a:avLst/>
          </a:prstGeom>
        </p:spPr>
        <p:txBody>
          <a:bodyPr vert="horz" wrap="square" lIns="0" tIns="65393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515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31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Plastic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bucket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200L/bucket</a:t>
            </a:r>
            <a:r>
              <a:rPr sz="1200" spc="3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area.</a:t>
            </a:r>
            <a:r>
              <a:rPr sz="12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flame,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high-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environment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6022" y="5455746"/>
            <a:ext cx="4140097" cy="941705"/>
          </a:xfrm>
          <a:prstGeom prst="rect">
            <a:avLst/>
          </a:prstGeom>
        </p:spPr>
        <p:txBody>
          <a:bodyPr vert="horz" wrap="square" lIns="0" tIns="85709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67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335915" indent="-285115">
              <a:lnSpc>
                <a:spcPct val="100000"/>
              </a:lnSpc>
              <a:spcBef>
                <a:spcPts val="44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Suitable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high-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non-</a:t>
            </a:r>
            <a:r>
              <a:rPr sz="1200" dirty="0">
                <a:latin typeface="Arial" panose="020B0604020202020204"/>
                <a:cs typeface="Arial" panose="020B0604020202020204"/>
              </a:rPr>
              <a:t>aqueous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drilling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fluids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59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Suggestion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temperature: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300-</a:t>
            </a:r>
            <a:r>
              <a:rPr sz="1200" dirty="0">
                <a:latin typeface="Arial" panose="020B0604020202020204"/>
                <a:cs typeface="Arial" panose="020B0604020202020204"/>
              </a:rPr>
              <a:t>450</a:t>
            </a:r>
            <a:r>
              <a:rPr sz="120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r>
              <a:rPr sz="1200" spc="30" dirty="0">
                <a:latin typeface="MS UI Gothic" panose="020B0600070205080204" charset="-128"/>
                <a:cs typeface="MS UI Gothic" panose="020B0600070205080204" charset="-128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(150-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230</a:t>
            </a:r>
            <a:r>
              <a:rPr sz="1200" spc="-20" dirty="0">
                <a:latin typeface="MS UI Gothic" panose="020B0600070205080204" charset="-128"/>
                <a:cs typeface="MS UI Gothic" panose="020B0600070205080204" charset="-128"/>
              </a:rPr>
              <a:t>℃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59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dosage: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7-</a:t>
            </a:r>
            <a:r>
              <a:rPr sz="1200" dirty="0">
                <a:latin typeface="Arial" panose="020B0604020202020204"/>
                <a:cs typeface="Arial" panose="020B0604020202020204"/>
              </a:rPr>
              <a:t>10.5ppb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(20-30kg/m</a:t>
            </a:r>
            <a:r>
              <a:rPr sz="1125" spc="-15" baseline="22000" dirty="0">
                <a:latin typeface="Arial" panose="020B0604020202020204"/>
                <a:cs typeface="Arial" panose="020B0604020202020204"/>
              </a:rPr>
              <a:t>3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4652807" y="3271190"/>
          <a:ext cx="2661285" cy="1681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9345"/>
                <a:gridCol w="1551940"/>
              </a:tblGrid>
              <a:tr h="551815">
                <a:tc gridSpan="2">
                  <a:txBody>
                    <a:bodyPr/>
                    <a:lstStyle/>
                    <a:p>
                      <a:pPr marL="692150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3459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314960"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824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Brown</a:t>
                      </a:r>
                      <a:r>
                        <a:rPr sz="1050" spc="-3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viscous</a:t>
                      </a:r>
                      <a:r>
                        <a:rPr sz="1050" spc="25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liquid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824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Flash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Point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marL="61595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（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open-cup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）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,</a:t>
                      </a:r>
                      <a:r>
                        <a:rPr sz="1050" spc="-10" dirty="0">
                          <a:latin typeface="MS UI Gothic" panose="020B0600070205080204" charset="-128"/>
                          <a:cs typeface="MS UI Gothic" panose="020B0600070205080204" charset="-128"/>
                        </a:rPr>
                        <a:t>℃</a:t>
                      </a:r>
                      <a:endParaRPr sz="1050">
                        <a:latin typeface="MS UI Gothic" panose="020B0600070205080204" charset="-128"/>
                        <a:cs typeface="MS UI Gothic" panose="020B0600070205080204" charset="-128"/>
                      </a:endParaRPr>
                    </a:p>
                  </a:txBody>
                  <a:tcPr marL="0" marR="0" marT="603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60325" algn="ctr">
                        <a:lnSpc>
                          <a:spcPct val="100000"/>
                        </a:lnSpc>
                      </a:pP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≥110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507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Density,g/cm</a:t>
                      </a:r>
                      <a:r>
                        <a:rPr sz="975" spc="-15" baseline="21000" dirty="0"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975" baseline="2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72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0.96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±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0.02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72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64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1509</Words>
  <Application>WPS 演示</Application>
  <PresentationFormat>自定义</PresentationFormat>
  <Paragraphs>55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Arial</vt:lpstr>
      <vt:lpstr>Times New Roman</vt:lpstr>
      <vt:lpstr>Impact</vt:lpstr>
      <vt:lpstr>Calibri</vt:lpstr>
      <vt:lpstr>黑体</vt:lpstr>
      <vt:lpstr>Wingdings</vt:lpstr>
      <vt:lpstr>MS UI Gothic</vt:lpstr>
      <vt:lpstr>微软雅黑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钟敏菊</cp:lastModifiedBy>
  <cp:revision>271</cp:revision>
  <dcterms:created xsi:type="dcterms:W3CDTF">2017-02-16T09:46:00Z</dcterms:created>
  <dcterms:modified xsi:type="dcterms:W3CDTF">2025-02-13T02:53:07Z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688015386F5A45F6B9DE7C9A3A283A13_13</vt:lpwstr>
  </property>
</Properties>
</file>