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361" r:id="rId4"/>
    <p:sldId id="362" r:id="rId6"/>
  </p:sldIdLst>
  <p:sldSz cx="7559675" cy="1069149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黑体+Arial/表格居中" id="{C792F890-D46E-495E-A3C8-B70F969C80CA}">
          <p14:sldIdLst>
            <p14:sldId id="361"/>
            <p14:sldId id="362"/>
          </p14:sldIdLst>
        </p14:section>
      </p14:sectionLst>
    </p:ex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002B"/>
    <a:srgbClr val="0075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88485" autoAdjust="0"/>
  </p:normalViewPr>
  <p:slideViewPr>
    <p:cSldViewPr snapToGrid="0">
      <p:cViewPr>
        <p:scale>
          <a:sx n="110" d="100"/>
          <a:sy n="110" d="100"/>
        </p:scale>
        <p:origin x="24" y="-2730"/>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93A4-626E-4E99-AE60-E919648C589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243B-B723-491D-9616-FF82855C5B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73</a:t>
            </a:r>
            <a:endParaRPr lang="zh-CN" altLang="en-US" dirty="0"/>
          </a:p>
        </p:txBody>
      </p:sp>
      <p:sp>
        <p:nvSpPr>
          <p:cNvPr id="4" name="灯片编号占位符 3"/>
          <p:cNvSpPr>
            <a:spLocks noGrp="1"/>
          </p:cNvSpPr>
          <p:nvPr>
            <p:ph type="sldNum" sz="quarter" idx="10"/>
          </p:nvPr>
        </p:nvSpPr>
        <p:spPr/>
        <p:txBody>
          <a:bodyPr/>
          <a:lstStyle/>
          <a:p>
            <a:fld id="{1D70243B-B723-491D-9616-FF82855C5BB2}" type="slidenum">
              <a:rPr lang="zh-CN" altLang="en-US" smtClean="0">
                <a:solidFill>
                  <a:prstClr val="black"/>
                </a:solidFill>
              </a:rPr>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451" y="3314363"/>
            <a:ext cx="6431123" cy="22452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4904" y="5987237"/>
            <a:ext cx="5296219" cy="267287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00" b="0" i="0">
                <a:solidFill>
                  <a:schemeClr val="bg1"/>
                </a:solidFill>
                <a:latin typeface="Arial" panose="020B0604020202020204"/>
                <a:cs typeface="Arial" panose="020B0604020202020204"/>
              </a:defRPr>
            </a:lvl1pPr>
          </a:lstStyle>
          <a:p>
            <a:pPr marL="12700">
              <a:lnSpc>
                <a:spcPct val="100000"/>
              </a:lnSpc>
              <a:spcBef>
                <a:spcPts val="25"/>
              </a:spcBef>
            </a:pPr>
            <a:r>
              <a:rPr dirty="0"/>
              <a:t>Page</a:t>
            </a:r>
            <a:r>
              <a:rPr spc="-15" dirty="0"/>
              <a:t> </a:t>
            </a:r>
            <a:r>
              <a:rPr dirty="0"/>
              <a:t>1</a:t>
            </a:r>
            <a:r>
              <a:rPr spc="-10" dirty="0"/>
              <a:t> </a:t>
            </a:r>
            <a:r>
              <a:rPr dirty="0"/>
              <a:t>of</a:t>
            </a:r>
            <a:r>
              <a:rPr spc="-15" dirty="0"/>
              <a:t> </a:t>
            </a:r>
            <a:r>
              <a:rPr spc="-50" dirty="0"/>
              <a:t>1</a:t>
            </a:r>
            <a:endParaRPr spc="-5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00" b="0" i="0">
                <a:solidFill>
                  <a:schemeClr val="bg1"/>
                </a:solidFill>
                <a:latin typeface="Arial" panose="020B0604020202020204"/>
                <a:cs typeface="Arial" panose="020B0604020202020204"/>
              </a:defRPr>
            </a:lvl1pPr>
          </a:lstStyle>
          <a:p>
            <a:pPr marL="12700">
              <a:lnSpc>
                <a:spcPct val="100000"/>
              </a:lnSpc>
              <a:spcBef>
                <a:spcPts val="25"/>
              </a:spcBef>
            </a:pPr>
            <a:r>
              <a:rPr dirty="0"/>
              <a:t>Page</a:t>
            </a:r>
            <a:r>
              <a:rPr spc="-15" dirty="0"/>
              <a:t> </a:t>
            </a:r>
            <a:r>
              <a:rPr dirty="0"/>
              <a:t>1</a:t>
            </a:r>
            <a:r>
              <a:rPr spc="-10" dirty="0"/>
              <a:t> </a:t>
            </a:r>
            <a:r>
              <a:rPr dirty="0"/>
              <a:t>of</a:t>
            </a:r>
            <a:r>
              <a:rPr spc="-15" dirty="0"/>
              <a:t> </a:t>
            </a:r>
            <a:r>
              <a:rPr spc="-50" dirty="0"/>
              <a:t>1</a:t>
            </a:r>
            <a:endParaRPr spc="-5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8301" y="2459044"/>
            <a:ext cx="3291221" cy="7056387"/>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6503" y="2459044"/>
            <a:ext cx="3291221" cy="7056387"/>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00" b="0" i="0">
                <a:solidFill>
                  <a:schemeClr val="bg1"/>
                </a:solidFill>
                <a:latin typeface="Arial" panose="020B0604020202020204"/>
                <a:cs typeface="Arial" panose="020B0604020202020204"/>
              </a:defRPr>
            </a:lvl1pPr>
          </a:lstStyle>
          <a:p>
            <a:pPr marL="12700">
              <a:lnSpc>
                <a:spcPct val="100000"/>
              </a:lnSpc>
              <a:spcBef>
                <a:spcPts val="25"/>
              </a:spcBef>
            </a:pPr>
            <a:r>
              <a:rPr dirty="0"/>
              <a:t>Page</a:t>
            </a:r>
            <a:r>
              <a:rPr spc="-15" dirty="0"/>
              <a:t> </a:t>
            </a:r>
            <a:r>
              <a:rPr dirty="0"/>
              <a:t>1</a:t>
            </a:r>
            <a:r>
              <a:rPr spc="-10" dirty="0"/>
              <a:t> </a:t>
            </a:r>
            <a:r>
              <a:rPr dirty="0"/>
              <a:t>of</a:t>
            </a:r>
            <a:r>
              <a:rPr spc="-15" dirty="0"/>
              <a:t> </a:t>
            </a:r>
            <a:r>
              <a:rPr spc="-50" dirty="0"/>
              <a:t>1</a:t>
            </a:r>
            <a:endParaRPr spc="-5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00" b="0" i="0">
                <a:solidFill>
                  <a:schemeClr val="bg1"/>
                </a:solidFill>
                <a:latin typeface="Arial" panose="020B0604020202020204"/>
                <a:cs typeface="Arial" panose="020B0604020202020204"/>
              </a:defRPr>
            </a:lvl1pPr>
          </a:lstStyle>
          <a:p>
            <a:pPr marL="12700">
              <a:lnSpc>
                <a:spcPct val="100000"/>
              </a:lnSpc>
              <a:spcBef>
                <a:spcPts val="25"/>
              </a:spcBef>
            </a:pPr>
            <a:r>
              <a:rPr dirty="0"/>
              <a:t>Page</a:t>
            </a:r>
            <a:r>
              <a:rPr spc="-15" dirty="0"/>
              <a:t> </a:t>
            </a:r>
            <a:r>
              <a:rPr dirty="0"/>
              <a:t>1</a:t>
            </a:r>
            <a:r>
              <a:rPr spc="-10" dirty="0"/>
              <a:t> </a:t>
            </a:r>
            <a:r>
              <a:rPr dirty="0"/>
              <a:t>of</a:t>
            </a:r>
            <a:r>
              <a:rPr spc="-15" dirty="0"/>
              <a:t> </a:t>
            </a:r>
            <a:r>
              <a:rPr spc="-50" dirty="0"/>
              <a:t>1</a:t>
            </a:r>
            <a:endParaRPr spc="-5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chemeClr val="bg1"/>
                </a:solidFill>
                <a:latin typeface="Arial" panose="020B0604020202020204"/>
                <a:cs typeface="Arial" panose="020B0604020202020204"/>
              </a:defRPr>
            </a:lvl1pPr>
          </a:lstStyle>
          <a:p>
            <a:pPr marL="12700">
              <a:lnSpc>
                <a:spcPct val="100000"/>
              </a:lnSpc>
              <a:spcBef>
                <a:spcPts val="25"/>
              </a:spcBef>
            </a:pPr>
            <a:r>
              <a:rPr dirty="0"/>
              <a:t>Page</a:t>
            </a:r>
            <a:r>
              <a:rPr spc="-15" dirty="0"/>
              <a:t> </a:t>
            </a:r>
            <a:r>
              <a:rPr dirty="0"/>
              <a:t>1</a:t>
            </a:r>
            <a:r>
              <a:rPr spc="-10" dirty="0"/>
              <a:t> </a:t>
            </a:r>
            <a:r>
              <a:rPr dirty="0"/>
              <a:t>of</a:t>
            </a:r>
            <a:r>
              <a:rPr spc="-15" dirty="0"/>
              <a:t> </a:t>
            </a:r>
            <a:r>
              <a:rPr spc="-50" dirty="0"/>
              <a:t>1</a:t>
            </a:r>
            <a:endParaRPr spc="-5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520713" y="3905482"/>
            <a:ext cx="3198096" cy="57443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3827086" y="3905482"/>
            <a:ext cx="3213847" cy="57443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7" Type="http://schemas.openxmlformats.org/officeDocument/2006/relationships/theme" Target="../theme/theme2.xml"/><Relationship Id="rId6" Type="http://schemas.openxmlformats.org/officeDocument/2006/relationships/image" Target="../media/image1.jpeg"/><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63C502FA-91C7-46FF-B99F-04699F57DC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6" cstate="print"/>
          <a:stretch>
            <a:fillRect/>
          </a:stretch>
        </p:blipFill>
        <p:spPr>
          <a:xfrm>
            <a:off x="18296" y="5718552"/>
            <a:ext cx="7519526" cy="3899221"/>
          </a:xfrm>
          <a:prstGeom prst="rect">
            <a:avLst/>
          </a:prstGeom>
        </p:spPr>
      </p:pic>
      <p:sp>
        <p:nvSpPr>
          <p:cNvPr id="2" name="Holder 2"/>
          <p:cNvSpPr>
            <a:spLocks noGrp="1"/>
          </p:cNvSpPr>
          <p:nvPr>
            <p:ph type="title"/>
          </p:nvPr>
        </p:nvSpPr>
        <p:spPr>
          <a:xfrm>
            <a:off x="378301" y="427660"/>
            <a:ext cx="6809425" cy="1710639"/>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8301" y="2459044"/>
            <a:ext cx="6809425" cy="7056387"/>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3508921" y="10466192"/>
            <a:ext cx="545058" cy="139675"/>
          </a:xfrm>
          <a:prstGeom prst="rect">
            <a:avLst/>
          </a:prstGeom>
        </p:spPr>
        <p:txBody>
          <a:bodyPr wrap="square" lIns="0" tIns="0" rIns="0" bIns="0">
            <a:spAutoFit/>
          </a:bodyPr>
          <a:lstStyle>
            <a:lvl1pPr>
              <a:defRPr sz="800" b="0" i="0">
                <a:solidFill>
                  <a:schemeClr val="bg1"/>
                </a:solidFill>
                <a:latin typeface="Arial" panose="020B0604020202020204"/>
                <a:cs typeface="Arial" panose="020B0604020202020204"/>
              </a:defRPr>
            </a:lvl1pPr>
          </a:lstStyle>
          <a:p>
            <a:pPr marL="12700">
              <a:lnSpc>
                <a:spcPct val="100000"/>
              </a:lnSpc>
              <a:spcBef>
                <a:spcPts val="25"/>
              </a:spcBef>
            </a:pPr>
            <a:r>
              <a:rPr dirty="0"/>
              <a:t>Page</a:t>
            </a:r>
            <a:r>
              <a:rPr spc="-15" dirty="0"/>
              <a:t> </a:t>
            </a:r>
            <a:r>
              <a:rPr dirty="0"/>
              <a:t>1</a:t>
            </a:r>
            <a:r>
              <a:rPr spc="-10" dirty="0"/>
              <a:t> </a:t>
            </a:r>
            <a:r>
              <a:rPr dirty="0"/>
              <a:t>of</a:t>
            </a:r>
            <a:r>
              <a:rPr spc="-15" dirty="0"/>
              <a:t> </a:t>
            </a:r>
            <a:r>
              <a:rPr spc="-50" dirty="0"/>
              <a:t>1</a:t>
            </a:r>
            <a:endParaRPr spc="-50" dirty="0"/>
          </a:p>
        </p:txBody>
      </p:sp>
      <p:sp>
        <p:nvSpPr>
          <p:cNvPr id="5" name="Holder 5"/>
          <p:cNvSpPr>
            <a:spLocks noGrp="1"/>
          </p:cNvSpPr>
          <p:nvPr>
            <p:ph type="dt" sz="half" idx="6"/>
          </p:nvPr>
        </p:nvSpPr>
        <p:spPr>
          <a:xfrm>
            <a:off x="378301" y="9943090"/>
            <a:ext cx="1740186" cy="5345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5447540" y="9943090"/>
            <a:ext cx="1740186" cy="5345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165">
        <a:defRPr>
          <a:latin typeface="+mn-lt"/>
          <a:ea typeface="+mn-ea"/>
          <a:cs typeface="+mn-cs"/>
        </a:defRPr>
      </a:lvl5pPr>
      <a:lvl6pPr marL="2285365">
        <a:defRPr>
          <a:latin typeface="+mn-lt"/>
          <a:ea typeface="+mn-ea"/>
          <a:cs typeface="+mn-cs"/>
        </a:defRPr>
      </a:lvl6pPr>
      <a:lvl7pPr marL="2742565">
        <a:defRPr>
          <a:latin typeface="+mn-lt"/>
          <a:ea typeface="+mn-ea"/>
          <a:cs typeface="+mn-cs"/>
        </a:defRPr>
      </a:lvl7pPr>
      <a:lvl8pPr marL="3199765">
        <a:defRPr>
          <a:latin typeface="+mn-lt"/>
          <a:ea typeface="+mn-ea"/>
          <a:cs typeface="+mn-cs"/>
        </a:defRPr>
      </a:lvl8pPr>
      <a:lvl9pPr marL="3656965">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165">
        <a:defRPr>
          <a:latin typeface="+mn-lt"/>
          <a:ea typeface="+mn-ea"/>
          <a:cs typeface="+mn-cs"/>
        </a:defRPr>
      </a:lvl5pPr>
      <a:lvl6pPr marL="2285365">
        <a:defRPr>
          <a:latin typeface="+mn-lt"/>
          <a:ea typeface="+mn-ea"/>
          <a:cs typeface="+mn-cs"/>
        </a:defRPr>
      </a:lvl6pPr>
      <a:lvl7pPr marL="2742565">
        <a:defRPr>
          <a:latin typeface="+mn-lt"/>
          <a:ea typeface="+mn-ea"/>
          <a:cs typeface="+mn-cs"/>
        </a:defRPr>
      </a:lvl7pPr>
      <a:lvl8pPr marL="3199765">
        <a:defRPr>
          <a:latin typeface="+mn-lt"/>
          <a:ea typeface="+mn-ea"/>
          <a:cs typeface="+mn-cs"/>
        </a:defRPr>
      </a:lvl8pPr>
      <a:lvl9pPr marL="3656965">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4.png"/><Relationship Id="rId2" Type="http://schemas.microsoft.com/office/2007/relationships/hdphoto" Target="../media/image3.wdp"/><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6.xml"/><Relationship Id="rId3" Type="http://schemas.openxmlformats.org/officeDocument/2006/relationships/hyperlink" Target="mailto:zhangxd11@cosl.com.cn" TargetMode="External"/><Relationship Id="rId2" Type="http://schemas.openxmlformats.org/officeDocument/2006/relationships/hyperlink" Target="http://www.cosl.com.cn/" TargetMode="Externa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5718945"/>
            <a:ext cx="7516812" cy="3900471"/>
            <a:chOff x="0" y="6450176"/>
            <a:chExt cx="7559675" cy="4242868"/>
          </a:xfrm>
        </p:grpSpPr>
        <p:pic>
          <p:nvPicPr>
            <p:cNvPr id="3" name="图片 2"/>
            <p:cNvPicPr>
              <a:picLocks noChangeAspect="1"/>
            </p:cNvPicPr>
            <p:nvPr/>
          </p:nvPicPr>
          <p:blipFill>
            <a:blip r:embed="rId1" cstate="print">
              <a:duotone>
                <a:schemeClr val="accent5">
                  <a:shade val="45000"/>
                  <a:satMod val="135000"/>
                </a:schemeClr>
                <a:prstClr val="white"/>
              </a:duotone>
              <a:extLst>
                <a:ext uri="{BEBA8EAE-BF5A-486C-A8C5-ECC9F3942E4B}">
                  <a14:imgProps xmlns:a14="http://schemas.microsoft.com/office/drawing/2010/main">
                    <a14:imgLayer r:embed="rId2">
                      <a14:imgEffect>
                        <a14:saturation sat="400000"/>
                      </a14:imgEffect>
                    </a14:imgLayer>
                  </a14:imgProps>
                </a:ext>
                <a:ext uri="{28A0092B-C50C-407E-A947-70E740481C1C}">
                  <a14:useLocalDpi xmlns:a14="http://schemas.microsoft.com/office/drawing/2010/main" val="0"/>
                </a:ext>
              </a:extLst>
            </a:blip>
            <a:stretch>
              <a:fillRect/>
            </a:stretch>
          </p:blipFill>
          <p:spPr>
            <a:xfrm>
              <a:off x="0" y="6450176"/>
              <a:ext cx="7559675" cy="4242868"/>
            </a:xfrm>
            <a:prstGeom prst="rect">
              <a:avLst/>
            </a:prstGeom>
          </p:spPr>
        </p:pic>
        <p:sp>
          <p:nvSpPr>
            <p:cNvPr id="7" name="矩形 6"/>
            <p:cNvSpPr/>
            <p:nvPr/>
          </p:nvSpPr>
          <p:spPr>
            <a:xfrm>
              <a:off x="0" y="6909395"/>
              <a:ext cx="7559675" cy="3782418"/>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pitchFamily="34" charset="0"/>
                <a:cs typeface="Arial" panose="020B0604020202020204" pitchFamily="34" charset="0"/>
              </a:endParaRPr>
            </a:p>
          </p:txBody>
        </p:sp>
      </p:grpSp>
      <p:sp>
        <p:nvSpPr>
          <p:cNvPr id="2" name="矩形 1"/>
          <p:cNvSpPr/>
          <p:nvPr/>
        </p:nvSpPr>
        <p:spPr>
          <a:xfrm>
            <a:off x="1" y="10404000"/>
            <a:ext cx="7559674" cy="287813"/>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pitchFamily="34" charset="0"/>
              <a:cs typeface="Arial" panose="020B0604020202020204" pitchFamily="34" charset="0"/>
            </a:endParaRPr>
          </a:p>
        </p:txBody>
      </p:sp>
      <p:pic>
        <p:nvPicPr>
          <p:cNvPr id="4" name="图片 3"/>
          <p:cNvPicPr>
            <a:picLocks noChangeAspect="1"/>
          </p:cNvPicPr>
          <p:nvPr/>
        </p:nvPicPr>
        <p:blipFill>
          <a:blip r:embed="rId3" cstate="print"/>
          <a:stretch>
            <a:fillRect/>
          </a:stretch>
        </p:blipFill>
        <p:spPr>
          <a:xfrm>
            <a:off x="5217135" y="910710"/>
            <a:ext cx="1843200" cy="720000"/>
          </a:xfrm>
          <a:prstGeom prst="rect">
            <a:avLst/>
          </a:prstGeom>
        </p:spPr>
      </p:pic>
      <p:sp>
        <p:nvSpPr>
          <p:cNvPr id="5" name="矩形 4"/>
          <p:cNvSpPr/>
          <p:nvPr/>
        </p:nvSpPr>
        <p:spPr>
          <a:xfrm>
            <a:off x="514350" y="765885"/>
            <a:ext cx="1438275" cy="1008000"/>
          </a:xfrm>
          <a:prstGeom prst="rect">
            <a:avLst/>
          </a:prstGeom>
          <a:solidFill>
            <a:srgbClr val="DD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pitchFamily="34" charset="0"/>
              <a:ea typeface="黑体" panose="02010609060101010101" pitchFamily="49" charset="-122"/>
              <a:cs typeface="Arial" panose="020B0604020202020204" pitchFamily="34" charset="0"/>
            </a:endParaRPr>
          </a:p>
        </p:txBody>
      </p:sp>
      <p:sp>
        <p:nvSpPr>
          <p:cNvPr id="8" name="矩形 7"/>
          <p:cNvSpPr/>
          <p:nvPr/>
        </p:nvSpPr>
        <p:spPr>
          <a:xfrm>
            <a:off x="1981200" y="765885"/>
            <a:ext cx="3096000" cy="1008000"/>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prstClr val="white"/>
              </a:solidFill>
              <a:latin typeface="Arial" panose="020B0604020202020204" pitchFamily="34" charset="0"/>
              <a:ea typeface="黑体" panose="02010609060101010101" pitchFamily="49" charset="-122"/>
              <a:cs typeface="Arial" panose="020B0604020202020204" pitchFamily="34" charset="0"/>
            </a:endParaRPr>
          </a:p>
        </p:txBody>
      </p:sp>
      <p:sp>
        <p:nvSpPr>
          <p:cNvPr id="9" name="矩形 8"/>
          <p:cNvSpPr/>
          <p:nvPr/>
        </p:nvSpPr>
        <p:spPr>
          <a:xfrm>
            <a:off x="514350" y="1050582"/>
            <a:ext cx="1438275" cy="461665"/>
          </a:xfrm>
          <a:prstGeom prst="rect">
            <a:avLst/>
          </a:prstGeom>
        </p:spPr>
        <p:txBody>
          <a:bodyPr wrap="square">
            <a:spAutoFit/>
          </a:bodyPr>
          <a:lstStyle/>
          <a:p>
            <a:r>
              <a:rPr lang="en-US" altLang="zh-CN" sz="2400" dirty="0" smtClean="0">
                <a:solidFill>
                  <a:prstClr val="white"/>
                </a:solidFill>
                <a:latin typeface="Impact" panose="020B0806030902050204" pitchFamily="34" charset="0"/>
                <a:ea typeface="黑体" panose="02010609060101010101" pitchFamily="49" charset="-122"/>
                <a:cs typeface="Arial" panose="020B0604020202020204" pitchFamily="34" charset="0"/>
              </a:rPr>
              <a:t>PF-FSWET</a:t>
            </a:r>
            <a:endParaRPr lang="zh-CN" altLang="en-US" dirty="0">
              <a:solidFill>
                <a:prstClr val="white"/>
              </a:solidFill>
              <a:latin typeface="Impact" panose="020B0806030902050204" pitchFamily="34" charset="0"/>
              <a:ea typeface="黑体" panose="02010609060101010101" pitchFamily="49" charset="-122"/>
              <a:cs typeface="Arial" panose="020B0604020202020204" pitchFamily="34" charset="0"/>
            </a:endParaRPr>
          </a:p>
        </p:txBody>
      </p:sp>
      <p:sp>
        <p:nvSpPr>
          <p:cNvPr id="10" name="矩形 9"/>
          <p:cNvSpPr/>
          <p:nvPr/>
        </p:nvSpPr>
        <p:spPr>
          <a:xfrm>
            <a:off x="2041090" y="1116259"/>
            <a:ext cx="3095999" cy="337185"/>
          </a:xfrm>
          <a:prstGeom prst="rect">
            <a:avLst/>
          </a:prstGeom>
        </p:spPr>
        <p:txBody>
          <a:bodyPr wrap="square">
            <a:spAutoFit/>
          </a:bodyPr>
          <a:lstStyle/>
          <a:p>
            <a:r>
              <a:rPr lang="en-US" altLang="zh-CN" sz="1600" b="1" cap="all" dirty="0" smtClean="0">
                <a:solidFill>
                  <a:prstClr val="white"/>
                </a:solidFill>
                <a:latin typeface="Arial" panose="020B0604020202020204" pitchFamily="34" charset="0"/>
                <a:ea typeface="黑体" panose="02010609060101010101" pitchFamily="49" charset="-122"/>
                <a:cs typeface="Arial" panose="020B0604020202020204" pitchFamily="34" charset="0"/>
              </a:rPr>
              <a:t> Wetting Agent For SBM</a:t>
            </a:r>
            <a:endParaRPr lang="en-US" altLang="zh-CN" sz="1600" b="1" cap="all" dirty="0" smtClean="0">
              <a:solidFill>
                <a:prstClr val="white"/>
              </a:solidFill>
              <a:latin typeface="Arial" panose="020B0604020202020204" pitchFamily="34" charset="0"/>
              <a:ea typeface="黑体" panose="02010609060101010101" pitchFamily="49" charset="-122"/>
              <a:cs typeface="Arial" panose="020B0604020202020204" pitchFamily="34" charset="0"/>
            </a:endParaRPr>
          </a:p>
        </p:txBody>
      </p:sp>
      <p:sp>
        <p:nvSpPr>
          <p:cNvPr id="17" name="矩形 16"/>
          <p:cNvSpPr/>
          <p:nvPr/>
        </p:nvSpPr>
        <p:spPr>
          <a:xfrm>
            <a:off x="523336" y="2433466"/>
            <a:ext cx="4143377" cy="1200329"/>
          </a:xfrm>
          <a:prstGeom prst="rect">
            <a:avLst/>
          </a:prstGeom>
        </p:spPr>
        <p:txBody>
          <a:bodyPr wrap="square">
            <a:spAutoFit/>
          </a:bodyPr>
          <a:lstStyle/>
          <a:p>
            <a:pPr>
              <a:lnSpc>
                <a:spcPct val="150000"/>
              </a:lnSpc>
            </a:pPr>
            <a:r>
              <a:rPr lang="en-US" altLang="zh-CN" sz="1200" dirty="0">
                <a:solidFill>
                  <a:prstClr val="black"/>
                </a:solidFill>
                <a:latin typeface="Arial" panose="020B0604020202020204" pitchFamily="34" charset="0"/>
                <a:cs typeface="Arial" panose="020B0604020202020204" pitchFamily="34" charset="0"/>
              </a:rPr>
              <a:t>PF-FSWET is a non-ionic surfactant, </a:t>
            </a:r>
            <a:r>
              <a:rPr lang="ru-RU" altLang="zh-CN" sz="1200" dirty="0">
                <a:solidFill>
                  <a:prstClr val="black"/>
                </a:solidFill>
                <a:latin typeface="Arial" panose="020B0604020202020204" pitchFamily="34" charset="0"/>
                <a:cs typeface="Arial" panose="020B0604020202020204" pitchFamily="34" charset="0"/>
              </a:rPr>
              <a:t>used in </a:t>
            </a:r>
            <a:r>
              <a:rPr lang="en-US" altLang="zh-CN" sz="1200" dirty="0">
                <a:solidFill>
                  <a:prstClr val="black"/>
                </a:solidFill>
                <a:latin typeface="Arial" panose="020B0604020202020204" pitchFamily="34" charset="0"/>
                <a:cs typeface="Arial" panose="020B0604020202020204" pitchFamily="34" charset="0"/>
              </a:rPr>
              <a:t>synthetic </a:t>
            </a:r>
            <a:r>
              <a:rPr lang="en-US" altLang="zh-CN" sz="1200" dirty="0" smtClean="0">
                <a:solidFill>
                  <a:prstClr val="black"/>
                </a:solidFill>
                <a:latin typeface="Arial" panose="020B0604020202020204" pitchFamily="34" charset="0"/>
                <a:cs typeface="Arial" panose="020B0604020202020204" pitchFamily="34" charset="0"/>
              </a:rPr>
              <a:t>based </a:t>
            </a:r>
            <a:r>
              <a:rPr lang="en-US" altLang="zh-CN" sz="1200" dirty="0" smtClean="0">
                <a:solidFill>
                  <a:prstClr val="black"/>
                </a:solidFill>
                <a:latin typeface="Arial" panose="020B0604020202020204" pitchFamily="34" charset="0"/>
                <a:cs typeface="Arial" panose="020B0604020202020204" pitchFamily="34" charset="0"/>
              </a:rPr>
              <a:t>muds </a:t>
            </a:r>
            <a:r>
              <a:rPr lang="ru-RU" altLang="zh-CN" sz="1200" dirty="0" smtClean="0">
                <a:solidFill>
                  <a:prstClr val="black"/>
                </a:solidFill>
                <a:latin typeface="Arial" panose="020B0604020202020204" pitchFamily="34" charset="0"/>
                <a:cs typeface="Arial" panose="020B0604020202020204" pitchFamily="34" charset="0"/>
              </a:rPr>
              <a:t>as </a:t>
            </a:r>
            <a:r>
              <a:rPr lang="ru-RU" altLang="zh-CN" sz="1200" dirty="0">
                <a:solidFill>
                  <a:prstClr val="black"/>
                </a:solidFill>
                <a:latin typeface="Arial" panose="020B0604020202020204" pitchFamily="34" charset="0"/>
                <a:cs typeface="Arial" panose="020B0604020202020204" pitchFamily="34" charset="0"/>
              </a:rPr>
              <a:t>a </a:t>
            </a:r>
            <a:r>
              <a:rPr lang="en-US" altLang="zh-CN" sz="1200" dirty="0">
                <a:solidFill>
                  <a:prstClr val="black"/>
                </a:solidFill>
                <a:latin typeface="Arial" panose="020B0604020202020204" pitchFamily="34" charset="0"/>
                <a:cs typeface="Arial" panose="020B0604020202020204" pitchFamily="34" charset="0"/>
              </a:rPr>
              <a:t>wetting agent. </a:t>
            </a:r>
            <a:r>
              <a:rPr lang="ru-RU" altLang="zh-CN" sz="1200" dirty="0">
                <a:solidFill>
                  <a:prstClr val="black"/>
                </a:solidFill>
                <a:latin typeface="Arial" panose="020B0604020202020204" pitchFamily="34" charset="0"/>
                <a:cs typeface="Arial" panose="020B0604020202020204" pitchFamily="34" charset="0"/>
              </a:rPr>
              <a:t>It is designed </a:t>
            </a:r>
            <a:r>
              <a:rPr lang="en-US" altLang="zh-CN" sz="1200" dirty="0">
                <a:solidFill>
                  <a:prstClr val="black"/>
                </a:solidFill>
                <a:latin typeface="Arial" panose="020B0604020202020204" pitchFamily="34" charset="0"/>
                <a:cs typeface="Arial" panose="020B0604020202020204" pitchFamily="34" charset="0"/>
              </a:rPr>
              <a:t>to be adsorbed on the surface of drill solids to alter </a:t>
            </a:r>
            <a:r>
              <a:rPr lang="en-US" altLang="zh-CN" sz="1200" dirty="0" smtClean="0">
                <a:solidFill>
                  <a:prstClr val="black"/>
                </a:solidFill>
                <a:latin typeface="Arial" panose="020B0604020202020204" pitchFamily="34" charset="0"/>
                <a:cs typeface="Arial" panose="020B0604020202020204" pitchFamily="34" charset="0"/>
              </a:rPr>
              <a:t>the </a:t>
            </a:r>
            <a:r>
              <a:rPr lang="en-US" altLang="zh-CN" sz="1200" dirty="0">
                <a:solidFill>
                  <a:prstClr val="black"/>
                </a:solidFill>
                <a:latin typeface="Arial" panose="020B0604020202020204" pitchFamily="34" charset="0"/>
                <a:cs typeface="Arial" panose="020B0604020202020204" pitchFamily="34" charset="0"/>
              </a:rPr>
              <a:t>wetting property.</a:t>
            </a:r>
            <a:endParaRPr lang="en-US" altLang="zh-CN" sz="1200" dirty="0">
              <a:solidFill>
                <a:prstClr val="black"/>
              </a:solidFill>
              <a:latin typeface="Arial" panose="020B0604020202020204" pitchFamily="34" charset="0"/>
              <a:cs typeface="Arial" panose="020B0604020202020204" pitchFamily="34" charset="0"/>
            </a:endParaRPr>
          </a:p>
        </p:txBody>
      </p:sp>
      <p:sp>
        <p:nvSpPr>
          <p:cNvPr id="30" name="矩形 29"/>
          <p:cNvSpPr/>
          <p:nvPr/>
        </p:nvSpPr>
        <p:spPr>
          <a:xfrm>
            <a:off x="4338826" y="9376996"/>
            <a:ext cx="2721510" cy="977191"/>
          </a:xfrm>
          <a:prstGeom prst="rect">
            <a:avLst/>
          </a:prstGeom>
        </p:spPr>
        <p:txBody>
          <a:bodyPr wrap="square">
            <a:spAutoFit/>
          </a:bodyPr>
          <a:lstStyle/>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www.cosl.com.cn</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US" altLang="zh-CN" sz="1000" b="1" dirty="0" smtClean="0">
                <a:solidFill>
                  <a:srgbClr val="656565"/>
                </a:solidFill>
                <a:latin typeface="Arial" panose="020B0604020202020204" pitchFamily="34" charset="0"/>
                <a:cs typeface="Arial" panose="020B0604020202020204" pitchFamily="34" charset="0"/>
              </a:rPr>
              <a:t>China </a:t>
            </a:r>
            <a:r>
              <a:rPr lang="en-US" altLang="zh-CN" sz="1000" b="1" dirty="0">
                <a:solidFill>
                  <a:srgbClr val="656565"/>
                </a:solidFill>
                <a:latin typeface="Arial" panose="020B0604020202020204" pitchFamily="34" charset="0"/>
                <a:cs typeface="Arial" panose="020B0604020202020204" pitchFamily="34" charset="0"/>
              </a:rPr>
              <a:t>Oilfield Services Limited</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GB" altLang="zh-CN" sz="1000" dirty="0">
                <a:solidFill>
                  <a:srgbClr val="656565"/>
                </a:solidFill>
                <a:latin typeface="Arial" panose="020B0604020202020204" pitchFamily="34" charset="0"/>
                <a:cs typeface="Arial" panose="020B0604020202020204" pitchFamily="34" charset="0"/>
              </a:rPr>
              <a:t>No.81, </a:t>
            </a:r>
            <a:r>
              <a:rPr lang="en-GB" altLang="zh-CN" sz="1000" dirty="0" err="1">
                <a:solidFill>
                  <a:srgbClr val="656565"/>
                </a:solidFill>
                <a:latin typeface="Arial" panose="020B0604020202020204" pitchFamily="34" charset="0"/>
                <a:cs typeface="Arial" panose="020B0604020202020204" pitchFamily="34" charset="0"/>
              </a:rPr>
              <a:t>Xinggong</a:t>
            </a:r>
            <a:r>
              <a:rPr lang="en-GB" altLang="zh-CN" sz="1000" dirty="0">
                <a:solidFill>
                  <a:srgbClr val="656565"/>
                </a:solidFill>
                <a:latin typeface="Arial" panose="020B0604020202020204" pitchFamily="34" charset="0"/>
                <a:cs typeface="Arial" panose="020B0604020202020204" pitchFamily="34" charset="0"/>
              </a:rPr>
              <a:t> West Street, </a:t>
            </a:r>
            <a:r>
              <a:rPr lang="en-GB" altLang="zh-CN" sz="1000" dirty="0" err="1">
                <a:solidFill>
                  <a:srgbClr val="656565"/>
                </a:solidFill>
                <a:latin typeface="Arial" panose="020B0604020202020204" pitchFamily="34" charset="0"/>
                <a:cs typeface="Arial" panose="020B0604020202020204" pitchFamily="34" charset="0"/>
              </a:rPr>
              <a:t>Yanjiao</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Sanhe</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Hebei</a:t>
            </a:r>
            <a:r>
              <a:rPr lang="en-GB" altLang="zh-CN" sz="1000" dirty="0">
                <a:solidFill>
                  <a:srgbClr val="656565"/>
                </a:solidFill>
                <a:latin typeface="Arial" panose="020B0604020202020204" pitchFamily="34" charset="0"/>
                <a:cs typeface="Arial" panose="020B0604020202020204" pitchFamily="34" charset="0"/>
              </a:rPr>
              <a:t>, </a:t>
            </a:r>
            <a:r>
              <a:rPr lang="en-US" altLang="zh-CN" sz="1000" dirty="0">
                <a:solidFill>
                  <a:srgbClr val="656565"/>
                </a:solidFill>
                <a:latin typeface="Arial" panose="020B0604020202020204" pitchFamily="34" charset="0"/>
                <a:cs typeface="Arial" panose="020B0604020202020204" pitchFamily="34" charset="0"/>
              </a:rPr>
              <a:t>China</a:t>
            </a:r>
            <a:endParaRPr lang="en-US" altLang="zh-CN" sz="1000" dirty="0">
              <a:solidFill>
                <a:srgbClr val="656565"/>
              </a:solidFill>
              <a:latin typeface="Arial" panose="020B0604020202020204" pitchFamily="34" charset="0"/>
              <a:cs typeface="Arial" panose="020B0604020202020204" pitchFamily="34" charset="0"/>
            </a:endParaRPr>
          </a:p>
          <a:p>
            <a:pPr algn="r">
              <a:lnSpc>
                <a:spcPts val="1000"/>
              </a:lnSpc>
            </a:pPr>
            <a:r>
              <a:rPr lang="en-US" altLang="zh-CN" sz="1000" dirty="0" smtClean="0">
                <a:solidFill>
                  <a:srgbClr val="656565"/>
                </a:solidFill>
                <a:latin typeface="Arial" panose="020B0604020202020204" pitchFamily="34" charset="0"/>
                <a:cs typeface="Arial" panose="020B0604020202020204" pitchFamily="34" charset="0"/>
              </a:rPr>
              <a:t>sungang@c</a:t>
            </a:r>
            <a:r>
              <a:rPr lang="en-US" altLang="zh-CN" sz="1000" dirty="0" smtClean="0">
                <a:solidFill>
                  <a:srgbClr val="3D3D3D"/>
                </a:solidFill>
                <a:latin typeface="Arial" panose="020B0604020202020204" pitchFamily="34" charset="0"/>
                <a:cs typeface="Arial" panose="020B0604020202020204" pitchFamily="34" charset="0"/>
              </a:rPr>
              <a:t>osl.com.cn</a:t>
            </a:r>
            <a:endParaRPr lang="en-US" altLang="zh-CN" sz="1000" dirty="0" smtClean="0">
              <a:solidFill>
                <a:srgbClr val="656565"/>
              </a:solidFill>
              <a:latin typeface="Arial" panose="020B0604020202020204" pitchFamily="34" charset="0"/>
              <a:cs typeface="Arial" panose="020B0604020202020204" pitchFamily="34" charset="0"/>
            </a:endParaRPr>
          </a:p>
          <a:p>
            <a:pPr algn="r">
              <a:lnSpc>
                <a:spcPts val="1000"/>
              </a:lnSpc>
            </a:pPr>
            <a:r>
              <a:rPr lang="en-US" altLang="zh-CN" sz="1000" dirty="0" smtClean="0">
                <a:solidFill>
                  <a:srgbClr val="656565"/>
                </a:solidFill>
                <a:latin typeface="Arial" panose="020B0604020202020204" pitchFamily="34" charset="0"/>
                <a:cs typeface="Arial" panose="020B0604020202020204" pitchFamily="34" charset="0"/>
              </a:rPr>
              <a:t>+86-10-8452 2465</a:t>
            </a:r>
            <a:endParaRPr lang="zh-CN" altLang="en-US" sz="1000" dirty="0">
              <a:solidFill>
                <a:prstClr val="black"/>
              </a:solidFill>
              <a:latin typeface="Arial" panose="020B0604020202020204" pitchFamily="34" charset="0"/>
              <a:cs typeface="Arial" panose="020B0604020202020204" pitchFamily="34" charset="0"/>
            </a:endParaRPr>
          </a:p>
        </p:txBody>
      </p:sp>
      <p:sp>
        <p:nvSpPr>
          <p:cNvPr id="31" name="矩形 30"/>
          <p:cNvSpPr/>
          <p:nvPr/>
        </p:nvSpPr>
        <p:spPr>
          <a:xfrm>
            <a:off x="428439" y="9619416"/>
            <a:ext cx="3910387" cy="523220"/>
          </a:xfrm>
          <a:prstGeom prst="rect">
            <a:avLst/>
          </a:prstGeom>
          <a:ln w="3175">
            <a:solidFill>
              <a:schemeClr val="tx1"/>
            </a:solidFill>
          </a:ln>
        </p:spPr>
        <p:txBody>
          <a:bodyPr wrap="square">
            <a:spAutoFit/>
          </a:bodyPr>
          <a:lstStyle/>
          <a:p>
            <a:r>
              <a:rPr lang="en-US" altLang="zh-CN" sz="700" dirty="0" smtClean="0">
                <a:solidFill>
                  <a:prstClr val="black"/>
                </a:solidFill>
                <a:latin typeface="Arial" panose="020B0604020202020204" pitchFamily="34" charset="0"/>
                <a:cs typeface="Arial" panose="020B0604020202020204" pitchFamily="34" charset="0"/>
              </a:rPr>
              <a:t>This information is supplied solely for informational purposes and COSL makes no guarantees or warranties, either expressed or implied, with respect to the accuracy and use of this data. All product warranties and guarantees shall be governed by the Standard Terms of Sale. Nothing in this document is legal advice or is a substitute for competent legal advice.</a:t>
            </a:r>
            <a:endParaRPr lang="zh-CN" altLang="en-US" sz="700" dirty="0">
              <a:solidFill>
                <a:prstClr val="black"/>
              </a:solidFill>
              <a:latin typeface="Arial" panose="020B0604020202020204" pitchFamily="34" charset="0"/>
              <a:cs typeface="Arial" panose="020B0604020202020204" pitchFamily="34" charset="0"/>
            </a:endParaRPr>
          </a:p>
        </p:txBody>
      </p:sp>
      <p:sp>
        <p:nvSpPr>
          <p:cNvPr id="32" name="页脚占位符 31"/>
          <p:cNvSpPr>
            <a:spLocks noGrp="1"/>
          </p:cNvSpPr>
          <p:nvPr>
            <p:ph type="ftr" sz="quarter" idx="11"/>
          </p:nvPr>
        </p:nvSpPr>
        <p:spPr>
          <a:xfrm>
            <a:off x="2504143" y="10252629"/>
            <a:ext cx="2551390" cy="569240"/>
          </a:xfrm>
        </p:spPr>
        <p:txBody>
          <a:bodyPr/>
          <a:lstStyle/>
          <a:p>
            <a:r>
              <a:rPr lang="en-US" altLang="zh-CN" sz="800" dirty="0" smtClean="0">
                <a:solidFill>
                  <a:prstClr val="white"/>
                </a:solidFill>
                <a:latin typeface="Arial" panose="020B0604020202020204" pitchFamily="34" charset="0"/>
                <a:cs typeface="Arial" panose="020B0604020202020204" pitchFamily="34" charset="0"/>
              </a:rPr>
              <a:t>Page 1 of 1</a:t>
            </a:r>
            <a:endParaRPr lang="zh-CN" altLang="en-US" sz="800" dirty="0">
              <a:solidFill>
                <a:prstClr val="white"/>
              </a:solidFill>
              <a:latin typeface="Arial" panose="020B0604020202020204" pitchFamily="34" charset="0"/>
              <a:cs typeface="Arial" panose="020B0604020202020204" pitchFamily="34" charset="0"/>
            </a:endParaRPr>
          </a:p>
        </p:txBody>
      </p:sp>
      <p:sp>
        <p:nvSpPr>
          <p:cNvPr id="33" name="矩形 32"/>
          <p:cNvSpPr/>
          <p:nvPr/>
        </p:nvSpPr>
        <p:spPr>
          <a:xfrm>
            <a:off x="3662263" y="1582395"/>
            <a:ext cx="1420277" cy="215444"/>
          </a:xfrm>
          <a:prstGeom prst="rect">
            <a:avLst/>
          </a:prstGeom>
        </p:spPr>
        <p:txBody>
          <a:bodyPr wrap="square">
            <a:spAutoFit/>
          </a:bodyPr>
          <a:lstStyle/>
          <a:p>
            <a:pPr algn="r"/>
            <a:r>
              <a:rPr lang="en-US" altLang="zh-CN" sz="800" b="1" dirty="0" smtClean="0">
                <a:solidFill>
                  <a:prstClr val="white"/>
                </a:solidFill>
                <a:latin typeface="Arial" panose="020B0604020202020204" pitchFamily="34" charset="0"/>
                <a:ea typeface="黑体" panose="02010609060101010101" pitchFamily="49" charset="-122"/>
                <a:cs typeface="Arial" panose="020B0604020202020204" pitchFamily="34" charset="0"/>
              </a:rPr>
              <a:t>Revised:2018/6/15</a:t>
            </a:r>
            <a:endParaRPr lang="zh-CN" altLang="en-US" sz="800" b="1" dirty="0">
              <a:solidFill>
                <a:prstClr val="white"/>
              </a:solidFill>
              <a:latin typeface="Arial" panose="020B0604020202020204" pitchFamily="34" charset="0"/>
              <a:ea typeface="黑体" panose="02010609060101010101" pitchFamily="49" charset="-122"/>
              <a:cs typeface="Arial" panose="020B0604020202020204" pitchFamily="34" charset="0"/>
            </a:endParaRPr>
          </a:p>
        </p:txBody>
      </p:sp>
      <p:cxnSp>
        <p:nvCxnSpPr>
          <p:cNvPr id="6" name="直接连接符 5"/>
          <p:cNvCxnSpPr/>
          <p:nvPr/>
        </p:nvCxnSpPr>
        <p:spPr>
          <a:xfrm>
            <a:off x="-825" y="10368000"/>
            <a:ext cx="7560000" cy="0"/>
          </a:xfrm>
          <a:prstGeom prst="line">
            <a:avLst/>
          </a:prstGeom>
          <a:ln w="12700">
            <a:solidFill>
              <a:srgbClr val="DD002B"/>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25" y="10332000"/>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66740" y="10320966"/>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graphicFrame>
        <p:nvGraphicFramePr>
          <p:cNvPr id="12" name="表格 11"/>
          <p:cNvGraphicFramePr>
            <a:graphicFrameLocks noGrp="1"/>
          </p:cNvGraphicFramePr>
          <p:nvPr/>
        </p:nvGraphicFramePr>
        <p:xfrm>
          <a:off x="4657726" y="4071962"/>
          <a:ext cx="2649413" cy="2434073"/>
        </p:xfrm>
        <a:graphic>
          <a:graphicData uri="http://schemas.openxmlformats.org/drawingml/2006/table">
            <a:tbl>
              <a:tblPr firstRow="1" bandRow="1">
                <a:tableStyleId>{5C22544A-7EE6-4342-B048-85BDC9FD1C3A}</a:tableStyleId>
              </a:tblPr>
              <a:tblGrid>
                <a:gridCol w="1082674"/>
                <a:gridCol w="1566739"/>
              </a:tblGrid>
              <a:tr h="490513">
                <a:tc gridSpan="2">
                  <a:txBody>
                    <a:bodyPr/>
                    <a:lstStyle/>
                    <a:p>
                      <a:pPr algn="ctr"/>
                      <a:r>
                        <a:rPr lang="en-US" altLang="zh-CN" sz="1600" dirty="0" smtClean="0">
                          <a:latin typeface="Arial" panose="020B0604020202020204" pitchFamily="34" charset="0"/>
                          <a:ea typeface="黑体" panose="02010609060101010101" pitchFamily="49" charset="-122"/>
                          <a:cs typeface="Arial" panose="020B0604020202020204" pitchFamily="34" charset="0"/>
                        </a:rPr>
                        <a:t>Specification</a:t>
                      </a:r>
                      <a:endParaRPr lang="zh-CN" altLang="en-US" sz="1600" dirty="0">
                        <a:latin typeface="Arial" panose="020B0604020202020204" pitchFamily="34" charset="0"/>
                        <a:ea typeface="黑体" panose="02010609060101010101" pitchFamily="49" charset="-122"/>
                        <a:cs typeface="Arial" panose="020B0604020202020204" pitchFamily="34" charset="0"/>
                      </a:endParaRPr>
                    </a:p>
                  </a:txBody>
                  <a:tcPr anchor="ctr">
                    <a:solidFill>
                      <a:srgbClr val="DD002B"/>
                    </a:solidFill>
                  </a:tcPr>
                </a:tc>
                <a:tc hMerge="1">
                  <a:tcPr/>
                </a:tc>
              </a:tr>
              <a:tr h="344986">
                <a:tc>
                  <a:txBody>
                    <a:bodyPr/>
                    <a:lstStyle/>
                    <a:p>
                      <a:pPr algn="l"/>
                      <a:r>
                        <a:rPr lang="en-US" altLang="zh-CN" sz="1050" b="0" kern="1200" dirty="0" smtClean="0">
                          <a:solidFill>
                            <a:schemeClr val="dk1"/>
                          </a:solidFill>
                          <a:latin typeface="Arial" panose="020B0604020202020204" pitchFamily="34" charset="0"/>
                          <a:ea typeface="黑体" panose="02010609060101010101" pitchFamily="49" charset="-122"/>
                          <a:cs typeface="Arial" panose="020B0604020202020204" pitchFamily="34" charset="0"/>
                        </a:rPr>
                        <a:t>Part No.</a:t>
                      </a:r>
                      <a:endParaRPr lang="zh-CN" altLang="en-US" sz="1050" b="0" kern="1200" dirty="0">
                        <a:solidFill>
                          <a:schemeClr val="dk1"/>
                        </a:solidFill>
                        <a:latin typeface="Arial" panose="020B0604020202020204" pitchFamily="34" charset="0"/>
                        <a:ea typeface="黑体" panose="02010609060101010101" pitchFamily="49" charset="-122"/>
                        <a:cs typeface="Arial" panose="020B0604020202020204" pitchFamily="34" charset="0"/>
                      </a:endParaRPr>
                    </a:p>
                  </a:txBody>
                  <a:tcPr anchor="ctr">
                    <a:solidFill>
                      <a:schemeClr val="bg1">
                        <a:lumMod val="85000"/>
                      </a:schemeClr>
                    </a:solidFill>
                  </a:tcPr>
                </a:tc>
                <a:tc>
                  <a:txBody>
                    <a:bodyPr/>
                    <a:lstStyle/>
                    <a:p>
                      <a:pPr marL="0" marR="0" indent="0" algn="ctr" defTabSz="755650" rtl="0" eaLnBrk="1" fontAlgn="auto" latinLnBrk="0" hangingPunct="1">
                        <a:lnSpc>
                          <a:spcPct val="100000"/>
                        </a:lnSpc>
                        <a:spcBef>
                          <a:spcPts val="0"/>
                        </a:spcBef>
                        <a:spcAft>
                          <a:spcPts val="0"/>
                        </a:spcAft>
                        <a:buClrTx/>
                        <a:buSzTx/>
                        <a:buFontTx/>
                        <a:buNone/>
                        <a:defRPr/>
                      </a:pPr>
                      <a:r>
                        <a:rPr lang="en-US" altLang="zh-CN" sz="1050" b="0" kern="1200" dirty="0" smtClean="0">
                          <a:solidFill>
                            <a:schemeClr val="dk1"/>
                          </a:solidFill>
                          <a:latin typeface="Arial" panose="020B0604020202020204" pitchFamily="34" charset="0"/>
                          <a:ea typeface="黑体" panose="02010609060101010101" pitchFamily="49" charset="-122"/>
                          <a:cs typeface="Arial" panose="020B0604020202020204" pitchFamily="34" charset="0"/>
                        </a:rPr>
                        <a:t>F1504</a:t>
                      </a:r>
                      <a:endParaRPr lang="zh-CN" altLang="en-US" sz="1050" b="0" kern="1200" dirty="0" smtClean="0">
                        <a:solidFill>
                          <a:schemeClr val="dk1"/>
                        </a:solidFill>
                        <a:latin typeface="Arial" panose="020B0604020202020204" pitchFamily="34" charset="0"/>
                        <a:ea typeface="黑体" panose="02010609060101010101" pitchFamily="49" charset="-122"/>
                        <a:cs typeface="Arial" panose="020B0604020202020204" pitchFamily="34" charset="0"/>
                      </a:endParaRPr>
                    </a:p>
                  </a:txBody>
                  <a:tcPr anchor="ctr">
                    <a:solidFill>
                      <a:schemeClr val="bg1">
                        <a:lumMod val="85000"/>
                      </a:schemeClr>
                    </a:solidFill>
                  </a:tcPr>
                </a:tc>
              </a:tr>
              <a:tr h="302475">
                <a:tc>
                  <a:txBody>
                    <a:bodyPr/>
                    <a:lstStyle/>
                    <a:p>
                      <a:pPr algn="l">
                        <a:lnSpc>
                          <a:spcPct val="150000"/>
                        </a:lnSpc>
                        <a:spcAft>
                          <a:spcPts val="0"/>
                        </a:spcAft>
                      </a:pPr>
                      <a:r>
                        <a:rPr lang="en-US" sz="1050" kern="0" dirty="0">
                          <a:latin typeface="Arial" panose="020B0604020202020204" pitchFamily="34" charset="0"/>
                          <a:ea typeface="宋体" panose="02010600030101010101" pitchFamily="2" charset="-122"/>
                          <a:cs typeface="Arial" panose="020B0604020202020204" pitchFamily="34" charset="0"/>
                        </a:rPr>
                        <a:t>Appearance</a:t>
                      </a:r>
                      <a:endParaRPr lang="zh-CN" sz="1050" kern="100" dirty="0">
                        <a:latin typeface="Arial" panose="020B0604020202020204" pitchFamily="34" charset="0"/>
                        <a:ea typeface="宋体" panose="02010600030101010101" pitchFamily="2" charset="-122"/>
                        <a:cs typeface="Arial" panose="020B0604020202020204" pitchFamily="34" charset="0"/>
                      </a:endParaRPr>
                    </a:p>
                  </a:txBody>
                  <a:tcPr marL="61096" marR="0" marT="0" marB="0" anchor="ctr">
                    <a:solidFill>
                      <a:schemeClr val="bg1">
                        <a:lumMod val="85000"/>
                      </a:schemeClr>
                    </a:solidFill>
                  </a:tcPr>
                </a:tc>
                <a:tc>
                  <a:txBody>
                    <a:bodyPr/>
                    <a:lstStyle/>
                    <a:p>
                      <a:pPr marL="0" algn="ctr" defTabSz="914400" rtl="0" eaLnBrk="1" latinLnBrk="0" hangingPunct="1">
                        <a:lnSpc>
                          <a:spcPct val="150000"/>
                        </a:lnSpc>
                        <a:spcBef>
                          <a:spcPts val="600"/>
                        </a:spcBef>
                        <a:spcAft>
                          <a:spcPts val="0"/>
                        </a:spcAft>
                      </a:pPr>
                      <a:r>
                        <a:rPr lang="en-US" altLang="zh-CN" sz="1050" kern="0" dirty="0" smtClean="0">
                          <a:solidFill>
                            <a:schemeClr val="tx1"/>
                          </a:solidFill>
                          <a:latin typeface="Arial" panose="020B0604020202020204" pitchFamily="34" charset="0"/>
                          <a:ea typeface="+mn-ea"/>
                          <a:cs typeface="Arial" panose="020B0604020202020204" pitchFamily="34" charset="0"/>
                        </a:rPr>
                        <a:t>light brownish yellow </a:t>
                      </a:r>
                      <a:r>
                        <a:rPr lang="ru-RU" altLang="zh-CN" sz="1050" kern="0" dirty="0" smtClean="0">
                          <a:solidFill>
                            <a:schemeClr val="tx1"/>
                          </a:solidFill>
                          <a:latin typeface="Arial" panose="020B0604020202020204" pitchFamily="34" charset="0"/>
                          <a:ea typeface="+mn-ea"/>
                          <a:cs typeface="Arial" panose="020B0604020202020204" pitchFamily="34" charset="0"/>
                        </a:rPr>
                        <a:t>liquid </a:t>
                      </a:r>
                      <a:endParaRPr lang="zh-CN" altLang="zh-CN" sz="1050" kern="0" dirty="0">
                        <a:solidFill>
                          <a:schemeClr val="tx1"/>
                        </a:solidFill>
                        <a:latin typeface="Arial" panose="020B0604020202020204" pitchFamily="34" charset="0"/>
                        <a:ea typeface="+mn-ea"/>
                        <a:cs typeface="Arial" panose="020B0604020202020204" pitchFamily="34" charset="0"/>
                      </a:endParaRPr>
                    </a:p>
                  </a:txBody>
                  <a:tcPr marL="61096" marR="0" marT="0" marB="0" anchor="ctr">
                    <a:solidFill>
                      <a:schemeClr val="bg1">
                        <a:lumMod val="85000"/>
                      </a:schemeClr>
                    </a:solidFill>
                  </a:tcPr>
                </a:tc>
              </a:tr>
              <a:tr h="322734">
                <a:tc>
                  <a:txBody>
                    <a:bodyPr/>
                    <a:lstStyle/>
                    <a:p>
                      <a:pPr marL="0" algn="l" defTabSz="914400" rtl="0" eaLnBrk="1" latinLnBrk="0" hangingPunct="1">
                        <a:lnSpc>
                          <a:spcPct val="150000"/>
                        </a:lnSpc>
                        <a:spcBef>
                          <a:spcPts val="600"/>
                        </a:spcBef>
                        <a:spcAft>
                          <a:spcPts val="0"/>
                        </a:spcAft>
                      </a:pPr>
                      <a:r>
                        <a:rPr lang="ru-RU" altLang="zh-CN" sz="1050" kern="100" dirty="0" smtClean="0">
                          <a:solidFill>
                            <a:schemeClr val="dk1"/>
                          </a:solidFill>
                          <a:latin typeface="Arial" panose="020B0604020202020204" pitchFamily="34" charset="0"/>
                          <a:ea typeface="宋体" panose="02010600030101010101" pitchFamily="2" charset="-122"/>
                          <a:cs typeface="Arial" panose="020B0604020202020204" pitchFamily="34" charset="0"/>
                        </a:rPr>
                        <a:t>Flash </a:t>
                      </a:r>
                      <a:r>
                        <a:rPr lang="ru-RU" altLang="zh-CN" sz="1050" kern="100" dirty="0" smtClean="0">
                          <a:solidFill>
                            <a:schemeClr val="dk1"/>
                          </a:solidFill>
                          <a:latin typeface="Arial" panose="020B0604020202020204" pitchFamily="34" charset="0"/>
                          <a:ea typeface="宋体" panose="02010600030101010101" pitchFamily="2" charset="-122"/>
                          <a:cs typeface="Arial" panose="020B0604020202020204" pitchFamily="34" charset="0"/>
                        </a:rPr>
                        <a:t>Point</a:t>
                      </a:r>
                      <a:r>
                        <a:rPr lang="zh-CN" altLang="en-US" sz="1050" kern="100" dirty="0" smtClean="0">
                          <a:solidFill>
                            <a:schemeClr val="dk1"/>
                          </a:solidFill>
                          <a:latin typeface="Arial" panose="020B0604020202020204" pitchFamily="34" charset="0"/>
                          <a:ea typeface="宋体" panose="02010600030101010101" pitchFamily="2" charset="-122"/>
                          <a:cs typeface="Arial" panose="020B0604020202020204" pitchFamily="34" charset="0"/>
                        </a:rPr>
                        <a:t>（</a:t>
                      </a:r>
                      <a:r>
                        <a:rPr lang="en-US" altLang="zh-CN" sz="1050" kern="100" dirty="0" smtClean="0">
                          <a:solidFill>
                            <a:schemeClr val="dk1"/>
                          </a:solidFill>
                          <a:latin typeface="Arial" panose="020B0604020202020204" pitchFamily="34" charset="0"/>
                          <a:ea typeface="宋体" panose="02010600030101010101" pitchFamily="2" charset="-122"/>
                          <a:cs typeface="Arial" panose="020B0604020202020204" pitchFamily="34" charset="0"/>
                        </a:rPr>
                        <a:t>open-cup</a:t>
                      </a:r>
                      <a:r>
                        <a:rPr lang="zh-CN" altLang="en-US" sz="1050" kern="100" dirty="0" smtClean="0">
                          <a:solidFill>
                            <a:schemeClr val="dk1"/>
                          </a:solidFill>
                          <a:latin typeface="Arial" panose="020B0604020202020204" pitchFamily="34" charset="0"/>
                          <a:ea typeface="宋体" panose="02010600030101010101" pitchFamily="2" charset="-122"/>
                          <a:cs typeface="Arial" panose="020B0604020202020204" pitchFamily="34" charset="0"/>
                        </a:rPr>
                        <a:t>）</a:t>
                      </a:r>
                      <a:r>
                        <a:rPr lang="en-US" altLang="zh-CN" sz="1050" kern="100" dirty="0" smtClean="0">
                          <a:solidFill>
                            <a:schemeClr val="dk1"/>
                          </a:solidFill>
                          <a:latin typeface="Arial" panose="020B0604020202020204" pitchFamily="34" charset="0"/>
                          <a:ea typeface="宋体" panose="02010600030101010101" pitchFamily="2" charset="-122"/>
                          <a:cs typeface="Arial" panose="020B0604020202020204" pitchFamily="34" charset="0"/>
                        </a:rPr>
                        <a:t>,</a:t>
                      </a:r>
                      <a:r>
                        <a:rPr lang="zh-CN" altLang="en-US" sz="1050" kern="100" dirty="0" smtClean="0">
                          <a:solidFill>
                            <a:schemeClr val="dk1"/>
                          </a:solidFill>
                          <a:latin typeface="Arial" panose="020B0604020202020204" pitchFamily="34" charset="0"/>
                          <a:ea typeface="宋体" panose="02010600030101010101" pitchFamily="2" charset="-122"/>
                          <a:cs typeface="Arial" panose="020B0604020202020204" pitchFamily="34" charset="0"/>
                        </a:rPr>
                        <a:t>℃</a:t>
                      </a:r>
                      <a:endParaRPr lang="zh-CN" altLang="zh-CN" sz="1050" kern="100" dirty="0" smtClean="0">
                        <a:solidFill>
                          <a:schemeClr val="dk1"/>
                        </a:solidFill>
                        <a:latin typeface="Arial" panose="020B0604020202020204" pitchFamily="34" charset="0"/>
                        <a:ea typeface="宋体" panose="02010600030101010101" pitchFamily="2" charset="-122"/>
                        <a:cs typeface="Arial" panose="020B0604020202020204" pitchFamily="34" charset="0"/>
                      </a:endParaRPr>
                    </a:p>
                  </a:txBody>
                  <a:tcPr marL="0" marR="0" marT="0" marB="0" anchor="ctr">
                    <a:solidFill>
                      <a:schemeClr val="bg1">
                        <a:lumMod val="85000"/>
                      </a:schemeClr>
                    </a:solidFill>
                  </a:tcPr>
                </a:tc>
                <a:tc>
                  <a:txBody>
                    <a:bodyPr/>
                    <a:lstStyle/>
                    <a:p>
                      <a:pPr algn="ctr">
                        <a:lnSpc>
                          <a:spcPct val="150000"/>
                        </a:lnSpc>
                        <a:spcAft>
                          <a:spcPts val="0"/>
                        </a:spcAft>
                      </a:pPr>
                      <a:r>
                        <a:rPr lang="zh-CN" altLang="en-US" sz="1050" kern="0" dirty="0" smtClean="0">
                          <a:solidFill>
                            <a:schemeClr val="tx1"/>
                          </a:solidFill>
                          <a:latin typeface="Arial" panose="020B0604020202020204" pitchFamily="34" charset="0"/>
                          <a:ea typeface="宋体" panose="02010600030101010101" pitchFamily="2" charset="-122"/>
                          <a:cs typeface="Arial" panose="020B0604020202020204" pitchFamily="34" charset="0"/>
                        </a:rPr>
                        <a:t>≥</a:t>
                      </a:r>
                      <a:r>
                        <a:rPr lang="en-US" altLang="zh-CN" sz="1050" kern="0" dirty="0" smtClean="0">
                          <a:solidFill>
                            <a:schemeClr val="tx1"/>
                          </a:solidFill>
                          <a:latin typeface="Arial" panose="020B0604020202020204" pitchFamily="34" charset="0"/>
                          <a:ea typeface="宋体" panose="02010600030101010101" pitchFamily="2" charset="-122"/>
                          <a:cs typeface="Arial" panose="020B0604020202020204" pitchFamily="34" charset="0"/>
                        </a:rPr>
                        <a:t>120</a:t>
                      </a:r>
                      <a:endParaRPr lang="zh-CN" sz="1050" kern="100" dirty="0">
                        <a:solidFill>
                          <a:schemeClr val="tx1"/>
                        </a:solidFill>
                        <a:latin typeface="Arial" panose="020B0604020202020204" pitchFamily="34" charset="0"/>
                        <a:ea typeface="宋体" panose="02010600030101010101" pitchFamily="2" charset="-122"/>
                        <a:cs typeface="Arial" panose="020B0604020202020204" pitchFamily="34" charset="0"/>
                      </a:endParaRPr>
                    </a:p>
                  </a:txBody>
                  <a:tcPr marL="61096" marR="0" marT="0" marB="0" anchor="ctr">
                    <a:solidFill>
                      <a:schemeClr val="bg1">
                        <a:lumMod val="85000"/>
                      </a:schemeClr>
                    </a:solidFill>
                  </a:tcPr>
                </a:tc>
              </a:tr>
              <a:tr h="349040">
                <a:tc>
                  <a:txBody>
                    <a:bodyPr/>
                    <a:lstStyle/>
                    <a:p>
                      <a:pPr algn="l">
                        <a:lnSpc>
                          <a:spcPct val="150000"/>
                        </a:lnSpc>
                        <a:spcAft>
                          <a:spcPts val="0"/>
                        </a:spcAft>
                      </a:pPr>
                      <a:r>
                        <a:rPr lang="en-US" altLang="zh-CN" sz="1050" kern="100" dirty="0" smtClean="0">
                          <a:latin typeface="Arial" panose="020B0604020202020204" pitchFamily="34" charset="0"/>
                          <a:ea typeface="宋体" panose="02010600030101010101" pitchFamily="2" charset="-122"/>
                          <a:cs typeface="Arial" panose="020B0604020202020204" pitchFamily="34" charset="0"/>
                        </a:rPr>
                        <a:t>Density, g/cm</a:t>
                      </a:r>
                      <a:r>
                        <a:rPr lang="en-US" altLang="zh-CN" sz="1050" kern="100" baseline="30000" dirty="0" smtClean="0">
                          <a:latin typeface="Arial" panose="020B0604020202020204" pitchFamily="34" charset="0"/>
                          <a:ea typeface="宋体" panose="02010600030101010101" pitchFamily="2" charset="-122"/>
                          <a:cs typeface="Arial" panose="020B0604020202020204" pitchFamily="34" charset="0"/>
                        </a:rPr>
                        <a:t>3</a:t>
                      </a:r>
                      <a:endParaRPr lang="zh-CN" sz="1050" kern="100" baseline="30000" dirty="0">
                        <a:latin typeface="Arial" panose="020B0604020202020204" pitchFamily="34" charset="0"/>
                        <a:ea typeface="宋体" panose="02010600030101010101" pitchFamily="2" charset="-122"/>
                        <a:cs typeface="Arial" panose="020B0604020202020204" pitchFamily="34" charset="0"/>
                      </a:endParaRPr>
                    </a:p>
                  </a:txBody>
                  <a:tcPr marL="61096" marR="0" marT="0" marB="0" anchor="ctr">
                    <a:solidFill>
                      <a:schemeClr val="bg1">
                        <a:lumMod val="85000"/>
                      </a:schemeClr>
                    </a:solidFill>
                  </a:tcPr>
                </a:tc>
                <a:tc>
                  <a:txBody>
                    <a:bodyPr/>
                    <a:lstStyle/>
                    <a:p>
                      <a:pPr algn="ctr">
                        <a:lnSpc>
                          <a:spcPct val="150000"/>
                        </a:lnSpc>
                        <a:spcAft>
                          <a:spcPts val="0"/>
                        </a:spcAft>
                      </a:pPr>
                      <a:r>
                        <a:rPr lang="en-US" altLang="zh-CN" sz="1050" kern="100" dirty="0" smtClean="0">
                          <a:solidFill>
                            <a:schemeClr val="tx1"/>
                          </a:solidFill>
                          <a:latin typeface="Arial" panose="020B0604020202020204" pitchFamily="34" charset="0"/>
                          <a:ea typeface="+mn-ea"/>
                          <a:cs typeface="Arial" panose="020B0604020202020204" pitchFamily="34" charset="0"/>
                        </a:rPr>
                        <a:t>1.02-1.06</a:t>
                      </a:r>
                      <a:endParaRPr lang="zh-CN" sz="1050" kern="100" dirty="0">
                        <a:solidFill>
                          <a:schemeClr val="tx1"/>
                        </a:solidFill>
                        <a:latin typeface="Arial" panose="020B0604020202020204" pitchFamily="34" charset="0"/>
                        <a:ea typeface="宋体" panose="02010600030101010101" pitchFamily="2" charset="-122"/>
                        <a:cs typeface="Arial" panose="020B0604020202020204" pitchFamily="34" charset="0"/>
                      </a:endParaRPr>
                    </a:p>
                  </a:txBody>
                  <a:tcPr marL="61096" marR="0" marT="0" marB="0" anchor="ctr">
                    <a:solidFill>
                      <a:schemeClr val="bg1">
                        <a:lumMod val="85000"/>
                      </a:schemeClr>
                    </a:solidFill>
                  </a:tcPr>
                </a:tc>
              </a:tr>
              <a:tr h="349040">
                <a:tc>
                  <a:txBody>
                    <a:bodyPr/>
                    <a:lstStyle/>
                    <a:p>
                      <a:pPr algn="l">
                        <a:lnSpc>
                          <a:spcPct val="150000"/>
                        </a:lnSpc>
                        <a:spcAft>
                          <a:spcPts val="0"/>
                        </a:spcAft>
                      </a:pPr>
                      <a:r>
                        <a:rPr lang="en-US" sz="1050" kern="0" dirty="0" smtClean="0">
                          <a:latin typeface="Arial" panose="020B0604020202020204" pitchFamily="34" charset="0"/>
                          <a:ea typeface="宋体" panose="02010600030101010101" pitchFamily="2" charset="-122"/>
                          <a:cs typeface="Arial" panose="020B0604020202020204" pitchFamily="34" charset="0"/>
                        </a:rPr>
                        <a:t>pH </a:t>
                      </a:r>
                      <a:endParaRPr lang="zh-CN" sz="1050" kern="100" dirty="0">
                        <a:latin typeface="Arial" panose="020B0604020202020204" pitchFamily="34" charset="0"/>
                        <a:ea typeface="宋体" panose="02010600030101010101" pitchFamily="2" charset="-122"/>
                        <a:cs typeface="Arial" panose="020B0604020202020204" pitchFamily="34" charset="0"/>
                      </a:endParaRPr>
                    </a:p>
                  </a:txBody>
                  <a:tcPr marL="61096" marR="0" marT="0" marB="0" anchor="ctr">
                    <a:solidFill>
                      <a:schemeClr val="bg1">
                        <a:lumMod val="85000"/>
                      </a:schemeClr>
                    </a:solidFill>
                  </a:tcPr>
                </a:tc>
                <a:tc>
                  <a:txBody>
                    <a:bodyPr/>
                    <a:lstStyle/>
                    <a:p>
                      <a:pPr algn="ctr">
                        <a:lnSpc>
                          <a:spcPct val="150000"/>
                        </a:lnSpc>
                        <a:spcAft>
                          <a:spcPts val="0"/>
                        </a:spcAft>
                      </a:pPr>
                      <a:r>
                        <a:rPr lang="en-US" sz="1050" kern="0" dirty="0" smtClean="0">
                          <a:solidFill>
                            <a:schemeClr val="tx1"/>
                          </a:solidFill>
                          <a:latin typeface="Arial" panose="020B0604020202020204" pitchFamily="34" charset="0"/>
                          <a:ea typeface="宋体" panose="02010600030101010101" pitchFamily="2" charset="-122"/>
                          <a:cs typeface="Arial" panose="020B0604020202020204" pitchFamily="34" charset="0"/>
                        </a:rPr>
                        <a:t>5-7</a:t>
                      </a:r>
                      <a:endParaRPr lang="zh-CN" sz="1050" kern="100" dirty="0">
                        <a:solidFill>
                          <a:schemeClr val="tx1"/>
                        </a:solidFill>
                        <a:latin typeface="Arial" panose="020B0604020202020204" pitchFamily="34" charset="0"/>
                        <a:ea typeface="宋体" panose="02010600030101010101" pitchFamily="2" charset="-122"/>
                        <a:cs typeface="Arial" panose="020B0604020202020204" pitchFamily="34" charset="0"/>
                      </a:endParaRPr>
                    </a:p>
                  </a:txBody>
                  <a:tcPr marL="61096" marR="0" marT="0" marB="0" anchor="ctr">
                    <a:solidFill>
                      <a:schemeClr val="bg1">
                        <a:lumMod val="85000"/>
                      </a:schemeClr>
                    </a:solidFill>
                  </a:tcPr>
                </a:tc>
              </a:tr>
            </a:tbl>
          </a:graphicData>
        </a:graphic>
      </p:graphicFrame>
      <p:sp>
        <p:nvSpPr>
          <p:cNvPr id="36" name="矩形 35"/>
          <p:cNvSpPr/>
          <p:nvPr/>
        </p:nvSpPr>
        <p:spPr>
          <a:xfrm>
            <a:off x="487239" y="563219"/>
            <a:ext cx="1600201" cy="261610"/>
          </a:xfrm>
          <a:prstGeom prst="rect">
            <a:avLst/>
          </a:prstGeom>
        </p:spPr>
        <p:txBody>
          <a:bodyPr wrap="square" lIns="36000">
            <a:spAutoFit/>
          </a:bodyPr>
          <a:lstStyle/>
          <a:p>
            <a:r>
              <a:rPr lang="en-US" altLang="zh-CN" sz="1100" b="1" dirty="0" smtClean="0">
                <a:solidFill>
                  <a:srgbClr val="DD002B"/>
                </a:solidFill>
                <a:latin typeface="Arial" panose="020B0604020202020204" pitchFamily="34" charset="0"/>
                <a:ea typeface="Arial Unicode MS" panose="020B0604020202020204" pitchFamily="34" charset="-122"/>
                <a:cs typeface="Arial" panose="020B0604020202020204" pitchFamily="34" charset="0"/>
              </a:rPr>
              <a:t>Technical Data Sheet</a:t>
            </a:r>
            <a:endParaRPr lang="zh-CN" altLang="en-US" sz="1100" b="1" dirty="0">
              <a:solidFill>
                <a:srgbClr val="DD002B"/>
              </a:solidFill>
              <a:latin typeface="Arial" panose="020B0604020202020204" pitchFamily="34" charset="0"/>
              <a:ea typeface="Arial Unicode MS" panose="020B0604020202020204" pitchFamily="34" charset="-122"/>
              <a:cs typeface="Arial" panose="020B0604020202020204" pitchFamily="34" charset="0"/>
            </a:endParaRPr>
          </a:p>
        </p:txBody>
      </p:sp>
      <p:sp>
        <p:nvSpPr>
          <p:cNvPr id="26" name="矩形 25"/>
          <p:cNvSpPr/>
          <p:nvPr/>
        </p:nvSpPr>
        <p:spPr>
          <a:xfrm>
            <a:off x="523336" y="6286136"/>
            <a:ext cx="3162300" cy="338554"/>
          </a:xfrm>
          <a:prstGeom prst="rect">
            <a:avLst/>
          </a:prstGeom>
        </p:spPr>
        <p:txBody>
          <a:bodyPr wrap="square">
            <a:spAutoFit/>
          </a:bodyPr>
          <a:lstStyle/>
          <a:p>
            <a:r>
              <a:rPr lang="en-US" altLang="zh-CN" sz="1600" b="1" dirty="0" smtClean="0">
                <a:solidFill>
                  <a:srgbClr val="FF0000"/>
                </a:solidFill>
                <a:latin typeface="Arial" panose="020B0604020202020204" pitchFamily="34" charset="0"/>
                <a:ea typeface="黑体" panose="02010609060101010101" pitchFamily="49" charset="-122"/>
                <a:cs typeface="Arial" panose="020B0604020202020204" pitchFamily="34" charset="0"/>
              </a:rPr>
              <a:t>APPLICATION</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7" name="矩形 26"/>
          <p:cNvSpPr/>
          <p:nvPr/>
        </p:nvSpPr>
        <p:spPr>
          <a:xfrm>
            <a:off x="489281" y="4982965"/>
            <a:ext cx="4029724" cy="923330"/>
          </a:xfrm>
          <a:prstGeom prst="rect">
            <a:avLst/>
          </a:prstGeom>
        </p:spPr>
        <p:txBody>
          <a:bodyPr wrap="square">
            <a:spAutoFit/>
          </a:bodyPr>
          <a:lstStyle/>
          <a:p>
            <a:pPr marL="183515" indent="-183515">
              <a:lnSpc>
                <a:spcPct val="150000"/>
              </a:lnSpc>
              <a:buClr>
                <a:srgbClr val="FF0000"/>
              </a:buClr>
              <a:buFont typeface="Wingdings" panose="05000000000000000000" pitchFamily="2" charset="2"/>
              <a:buChar char="n"/>
            </a:pPr>
            <a:r>
              <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rPr>
              <a:t>Contributes to oil wetting of drill solids in systems.</a:t>
            </a:r>
            <a:endPar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183515" indent="-183515">
              <a:lnSpc>
                <a:spcPct val="150000"/>
              </a:lnSpc>
              <a:buClr>
                <a:srgbClr val="FF0000"/>
              </a:buClr>
              <a:buFont typeface="Wingdings" panose="05000000000000000000" pitchFamily="2" charset="2"/>
              <a:buChar char="n"/>
            </a:pPr>
            <a:r>
              <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rPr>
              <a:t>Improve emulsion stability.</a:t>
            </a:r>
            <a:endPar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183515" indent="-183515">
              <a:lnSpc>
                <a:spcPct val="150000"/>
              </a:lnSpc>
              <a:buClr>
                <a:srgbClr val="FF0000"/>
              </a:buClr>
              <a:buFont typeface="Wingdings" panose="05000000000000000000" pitchFamily="2" charset="2"/>
              <a:buChar char="n"/>
            </a:pPr>
            <a:r>
              <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rPr>
              <a:t>Improve suspending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stability </a:t>
            </a:r>
            <a:r>
              <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rPr>
              <a:t>of solids.</a:t>
            </a:r>
            <a:endPar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43" name="矩形 42"/>
          <p:cNvSpPr/>
          <p:nvPr/>
        </p:nvSpPr>
        <p:spPr>
          <a:xfrm>
            <a:off x="523336" y="4535502"/>
            <a:ext cx="4029724" cy="338554"/>
          </a:xfrm>
          <a:prstGeom prst="rect">
            <a:avLst/>
          </a:prstGeom>
        </p:spPr>
        <p:txBody>
          <a:bodyPr wrap="square">
            <a:spAutoFit/>
          </a:bodyPr>
          <a:lstStyle/>
          <a:p>
            <a:r>
              <a:rPr lang="en-US" altLang="zh-CN" sz="1600" b="1" dirty="0" smtClean="0">
                <a:solidFill>
                  <a:srgbClr val="FF0000"/>
                </a:solidFill>
                <a:latin typeface="Arial" panose="020B0604020202020204" pitchFamily="34" charset="0"/>
                <a:ea typeface="黑体" panose="02010609060101010101" pitchFamily="49" charset="-122"/>
                <a:cs typeface="Arial" panose="020B0604020202020204" pitchFamily="34" charset="0"/>
              </a:rPr>
              <a:t>FEATURES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44" name="矩形 43"/>
          <p:cNvSpPr/>
          <p:nvPr/>
        </p:nvSpPr>
        <p:spPr>
          <a:xfrm>
            <a:off x="492856" y="6582943"/>
            <a:ext cx="4029724" cy="923330"/>
          </a:xfrm>
          <a:prstGeom prst="rect">
            <a:avLst/>
          </a:prstGeom>
        </p:spPr>
        <p:txBody>
          <a:bodyPr wrap="square">
            <a:spAutoFit/>
          </a:bodyPr>
          <a:lstStyle/>
          <a:p>
            <a:pPr marL="183515" indent="-183515">
              <a:lnSpc>
                <a:spcPct val="150000"/>
              </a:lnSpc>
              <a:buClr>
                <a:srgbClr val="FF0000"/>
              </a:buClr>
              <a:buFont typeface="Wingdings" panose="05000000000000000000" pitchFamily="2" charset="2"/>
              <a:buChar char="n"/>
            </a:pPr>
            <a:r>
              <a:rPr lang="en-US" altLang="zh-CN" sz="1200" dirty="0" smtClean="0">
                <a:solidFill>
                  <a:prstClr val="black"/>
                </a:solidFill>
                <a:latin typeface="Arial" panose="020B0604020202020204" pitchFamily="34" charset="0"/>
                <a:ea typeface="黑体" panose="02010609060101010101" pitchFamily="49" charset="-122"/>
                <a:cs typeface="Arial" panose="020B0604020202020204" pitchFamily="34" charset="0"/>
              </a:rPr>
              <a:t>Suitable for </a:t>
            </a:r>
            <a:r>
              <a:rPr lang="en-US" altLang="zh-CN" sz="1200" dirty="0">
                <a:solidFill>
                  <a:prstClr val="black"/>
                </a:solidFill>
                <a:latin typeface="Arial" panose="020B0604020202020204" pitchFamily="34" charset="0"/>
                <a:ea typeface="黑体" panose="02010609060101010101" pitchFamily="49" charset="-122"/>
                <a:cs typeface="Arial" panose="020B0604020202020204" pitchFamily="34" charset="0"/>
              </a:rPr>
              <a:t>synthetic based drilling </a:t>
            </a:r>
            <a:r>
              <a:rPr lang="en-US" altLang="zh-CN" sz="1200" dirty="0" smtClean="0">
                <a:solidFill>
                  <a:prstClr val="black"/>
                </a:solidFill>
                <a:latin typeface="Arial" panose="020B0604020202020204" pitchFamily="34" charset="0"/>
                <a:ea typeface="黑体" panose="02010609060101010101" pitchFamily="49" charset="-122"/>
                <a:cs typeface="Arial" panose="020B0604020202020204" pitchFamily="34" charset="0"/>
              </a:rPr>
              <a:t>fluids; </a:t>
            </a:r>
            <a:endParaRPr lang="en-US" altLang="zh-CN" sz="1200" dirty="0" smtClean="0">
              <a:solidFill>
                <a:prstClr val="black"/>
              </a:solidFill>
              <a:latin typeface="Arial" panose="020B0604020202020204" pitchFamily="34" charset="0"/>
              <a:ea typeface="黑体" panose="02010609060101010101" pitchFamily="49" charset="-122"/>
              <a:cs typeface="Arial" panose="020B0604020202020204" pitchFamily="34" charset="0"/>
            </a:endParaRPr>
          </a:p>
          <a:p>
            <a:pPr marL="183515" indent="-183515">
              <a:lnSpc>
                <a:spcPct val="150000"/>
              </a:lnSpc>
              <a:buClr>
                <a:srgbClr val="FF0000"/>
              </a:buClr>
              <a:buFont typeface="Wingdings" panose="05000000000000000000" pitchFamily="2" charset="2"/>
              <a:buChar char="n"/>
            </a:pPr>
            <a:r>
              <a:rPr lang="en-US" altLang="zh-CN" sz="1200" dirty="0" smtClean="0">
                <a:solidFill>
                  <a:prstClr val="black"/>
                </a:solidFill>
                <a:latin typeface="Arial" panose="020B0604020202020204" pitchFamily="34" charset="0"/>
                <a:ea typeface="黑体" panose="02010609060101010101" pitchFamily="49" charset="-122"/>
                <a:cs typeface="Arial" panose="020B0604020202020204" pitchFamily="34" charset="0"/>
              </a:rPr>
              <a:t>Applicable temperature</a:t>
            </a:r>
            <a:r>
              <a:rPr lang="en-US" altLang="zh-CN" sz="1200" dirty="0" smtClean="0">
                <a:solidFill>
                  <a:schemeClr val="tx1"/>
                </a:solidFill>
                <a:latin typeface="Arial" panose="020B0604020202020204" pitchFamily="34" charset="0"/>
                <a:ea typeface="黑体" panose="02010609060101010101" pitchFamily="49" charset="-122"/>
                <a:cs typeface="Arial" panose="020B0604020202020204" pitchFamily="34" charset="0"/>
              </a:rPr>
              <a:t>:</a:t>
            </a:r>
            <a:r>
              <a:rPr lang="zh-CN" altLang="en-US" sz="1200" dirty="0">
                <a:solidFill>
                  <a:schemeClr val="tx1"/>
                </a:solidFill>
                <a:latin typeface="Arial" panose="020B0604020202020204" pitchFamily="34" charset="0"/>
                <a:ea typeface="黑体" panose="02010609060101010101" pitchFamily="49" charset="-122"/>
                <a:cs typeface="Arial" panose="020B0604020202020204" pitchFamily="34" charset="0"/>
              </a:rPr>
              <a:t>≤</a:t>
            </a:r>
            <a:r>
              <a:rPr lang="en-US" altLang="zh-CN" sz="1200" dirty="0">
                <a:solidFill>
                  <a:schemeClr val="tx1"/>
                </a:solidFill>
                <a:latin typeface="Arial" panose="020B0604020202020204" pitchFamily="34" charset="0"/>
                <a:ea typeface="黑体" panose="02010609060101010101" pitchFamily="49" charset="-122"/>
                <a:cs typeface="Arial" panose="020B0604020202020204" pitchFamily="34" charset="0"/>
              </a:rPr>
              <a:t> </a:t>
            </a:r>
            <a:r>
              <a:rPr lang="en-US" altLang="zh-CN" sz="1200" dirty="0" smtClean="0">
                <a:solidFill>
                  <a:schemeClr val="tx1"/>
                </a:solidFill>
                <a:latin typeface="Arial" panose="020B0604020202020204" pitchFamily="34" charset="0"/>
                <a:ea typeface="黑体" panose="02010609060101010101" pitchFamily="49" charset="-122"/>
                <a:cs typeface="Arial" panose="020B0604020202020204" pitchFamily="34" charset="0"/>
              </a:rPr>
              <a:t>430</a:t>
            </a:r>
            <a:r>
              <a:rPr lang="zh-CN" altLang="en-US" sz="1200" dirty="0">
                <a:solidFill>
                  <a:schemeClr val="tx1"/>
                </a:solidFill>
                <a:latin typeface="Arial" panose="020B0604020202020204" pitchFamily="34" charset="0"/>
                <a:ea typeface="黑体" panose="02010609060101010101" pitchFamily="49" charset="-122"/>
                <a:cs typeface="Arial" panose="020B0604020202020204" pitchFamily="34" charset="0"/>
              </a:rPr>
              <a:t>℉</a:t>
            </a:r>
            <a:r>
              <a:rPr lang="en-US" altLang="zh-CN" sz="1200" dirty="0">
                <a:solidFill>
                  <a:schemeClr val="tx1"/>
                </a:solidFill>
                <a:latin typeface="Arial" panose="020B0604020202020204" pitchFamily="34" charset="0"/>
                <a:ea typeface="黑体" panose="02010609060101010101" pitchFamily="49" charset="-122"/>
                <a:cs typeface="Arial" panose="020B0604020202020204" pitchFamily="34" charset="0"/>
              </a:rPr>
              <a:t> (</a:t>
            </a:r>
            <a:r>
              <a:rPr lang="zh-CN" altLang="en-US" sz="1200" dirty="0">
                <a:solidFill>
                  <a:schemeClr val="tx1"/>
                </a:solidFill>
                <a:latin typeface="Arial" panose="020B0604020202020204" pitchFamily="34" charset="0"/>
                <a:ea typeface="黑体" panose="02010609060101010101" pitchFamily="49" charset="-122"/>
                <a:cs typeface="Arial" panose="020B0604020202020204" pitchFamily="34" charset="0"/>
              </a:rPr>
              <a:t>≤</a:t>
            </a:r>
            <a:r>
              <a:rPr lang="en-US" altLang="zh-CN" sz="1200" dirty="0" smtClean="0">
                <a:solidFill>
                  <a:schemeClr val="tx1"/>
                </a:solidFill>
                <a:latin typeface="Arial" panose="020B0604020202020204" pitchFamily="34" charset="0"/>
                <a:ea typeface="黑体" panose="02010609060101010101" pitchFamily="49" charset="-122"/>
                <a:cs typeface="Arial" panose="020B0604020202020204" pitchFamily="34" charset="0"/>
              </a:rPr>
              <a:t>220</a:t>
            </a:r>
            <a:r>
              <a:rPr lang="en-US" altLang="zh-CN" sz="1200" dirty="0">
                <a:solidFill>
                  <a:schemeClr val="tx1"/>
                </a:solidFill>
                <a:latin typeface="Arial" panose="020B0604020202020204" pitchFamily="34" charset="0"/>
                <a:ea typeface="黑体" panose="02010609060101010101" pitchFamily="49" charset="-122"/>
                <a:cs typeface="Arial" panose="020B0604020202020204" pitchFamily="34" charset="0"/>
              </a:rPr>
              <a:t>℃) ;</a:t>
            </a:r>
            <a:endParaRPr lang="en-US" altLang="zh-CN" sz="1200" dirty="0">
              <a:solidFill>
                <a:schemeClr val="tx1"/>
              </a:solidFill>
              <a:latin typeface="Arial" panose="020B0604020202020204" pitchFamily="34" charset="0"/>
              <a:ea typeface="黑体" panose="02010609060101010101" pitchFamily="49" charset="-122"/>
              <a:cs typeface="Arial" panose="020B0604020202020204" pitchFamily="34" charset="0"/>
            </a:endParaRPr>
          </a:p>
          <a:p>
            <a:pPr marL="183515" indent="-183515">
              <a:lnSpc>
                <a:spcPct val="150000"/>
              </a:lnSpc>
              <a:buClr>
                <a:srgbClr val="FF0000"/>
              </a:buClr>
              <a:buFont typeface="Wingdings" panose="05000000000000000000" pitchFamily="2" charset="2"/>
              <a:buChar char="n"/>
            </a:pPr>
            <a:r>
              <a:rPr lang="en-US" altLang="zh-CN" sz="1200" dirty="0" smtClean="0">
                <a:solidFill>
                  <a:schemeClr val="tx1"/>
                </a:solidFill>
                <a:latin typeface="Arial" panose="020B0604020202020204" pitchFamily="34" charset="0"/>
                <a:ea typeface="黑体" panose="02010609060101010101" pitchFamily="49" charset="-122"/>
                <a:cs typeface="Arial" panose="020B0604020202020204" pitchFamily="34" charset="0"/>
              </a:rPr>
              <a:t>Suggestion dosage:4.0-7.0 ppb (12-20 kg/m</a:t>
            </a:r>
            <a:r>
              <a:rPr lang="en-US" altLang="zh-CN" sz="1200" baseline="30000" dirty="0" smtClean="0">
                <a:solidFill>
                  <a:schemeClr val="tx1"/>
                </a:solidFill>
                <a:latin typeface="Arial" panose="020B0604020202020204" pitchFamily="34" charset="0"/>
                <a:ea typeface="黑体" panose="02010609060101010101" pitchFamily="49" charset="-122"/>
                <a:cs typeface="Arial" panose="020B0604020202020204" pitchFamily="34" charset="0"/>
              </a:rPr>
              <a:t>3</a:t>
            </a:r>
            <a:r>
              <a:rPr lang="en-US" altLang="zh-CN" sz="1200" dirty="0" smtClean="0">
                <a:solidFill>
                  <a:schemeClr val="tx1"/>
                </a:solidFill>
                <a:latin typeface="Arial" panose="020B0604020202020204" pitchFamily="34" charset="0"/>
                <a:ea typeface="黑体" panose="02010609060101010101" pitchFamily="49" charset="-122"/>
                <a:cs typeface="Arial" panose="020B0604020202020204" pitchFamily="34" charset="0"/>
              </a:rPr>
              <a:t>).</a:t>
            </a:r>
            <a:endParaRPr lang="en-US" altLang="zh-CN" sz="1200" dirty="0" smtClean="0">
              <a:solidFill>
                <a:schemeClr val="tx1"/>
              </a:solidFill>
              <a:latin typeface="Arial" panose="020B0604020202020204" pitchFamily="34" charset="0"/>
              <a:ea typeface="黑体" panose="02010609060101010101" pitchFamily="49" charset="-122"/>
              <a:cs typeface="Arial" panose="020B0604020202020204" pitchFamily="34" charset="0"/>
            </a:endParaRPr>
          </a:p>
        </p:txBody>
      </p:sp>
      <p:sp>
        <p:nvSpPr>
          <p:cNvPr id="37" name="矩形 36"/>
          <p:cNvSpPr/>
          <p:nvPr/>
        </p:nvSpPr>
        <p:spPr>
          <a:xfrm>
            <a:off x="487239" y="8151097"/>
            <a:ext cx="6819900" cy="1014730"/>
          </a:xfrm>
          <a:prstGeom prst="rect">
            <a:avLst/>
          </a:prstGeom>
        </p:spPr>
        <p:txBody>
          <a:bodyPr wrap="square">
            <a:spAutoFit/>
          </a:bodyPr>
          <a:lstStyle/>
          <a:p>
            <a:pPr marL="285750" indent="-285750">
              <a:lnSpc>
                <a:spcPct val="150000"/>
              </a:lnSpc>
              <a:buClr>
                <a:srgbClr val="FF0000"/>
              </a:buClr>
              <a:buFont typeface="Wingdings" panose="05000000000000000000" pitchFamily="2" charset="2"/>
              <a:buChar char="n"/>
            </a:pPr>
            <a:r>
              <a:rPr lang="en-US" sz="1200" dirty="0">
                <a:latin typeface="Arial" panose="020B0604020202020204"/>
                <a:ea typeface="宋体" panose="02010600030101010101" pitchFamily="2" charset="-122"/>
              </a:rPr>
              <a:t>Specifications of packaging: </a:t>
            </a:r>
            <a:r>
              <a:rPr lang="en-US" altLang="zh-CN" sz="1200" dirty="0">
                <a:latin typeface="Arial" panose="020B0604020202020204"/>
                <a:ea typeface="宋体" panose="02010600030101010101" pitchFamily="2" charset="-122"/>
              </a:rPr>
              <a:t>plastic drums </a:t>
            </a:r>
            <a:r>
              <a:rPr lang="en-US" sz="1200" dirty="0">
                <a:latin typeface="Arial" panose="020B0604020202020204"/>
                <a:ea typeface="宋体" panose="02010600030101010101" pitchFamily="2" charset="-122"/>
              </a:rPr>
              <a:t>or as per client’s requirements</a:t>
            </a:r>
            <a:endParaRPr lang="en-US" sz="1200" dirty="0">
              <a:latin typeface="Arial" panose="020B0604020202020204"/>
              <a:ea typeface="宋体" panose="02010600030101010101" pitchFamily="2" charset="-122"/>
            </a:endParaRPr>
          </a:p>
          <a:p>
            <a:pPr marL="285750" indent="-285750">
              <a:lnSpc>
                <a:spcPct val="150000"/>
              </a:lnSpc>
              <a:buClr>
                <a:srgbClr val="FF0000"/>
              </a:buClr>
              <a:buFont typeface="Wingdings" panose="05000000000000000000" pitchFamily="2" charset="2"/>
              <a:buChar char="n"/>
            </a:pPr>
            <a:r>
              <a:rPr lang="en-US" altLang="zh-CN" sz="1200" dirty="0">
                <a:solidFill>
                  <a:srgbClr val="FF0000"/>
                </a:solidFill>
                <a:latin typeface="Arial" panose="020B0604020202020204"/>
              </a:rPr>
              <a:t>Packing size: 200 </a:t>
            </a:r>
            <a:r>
              <a:rPr lang="en-US" altLang="zh-CN" sz="1200" dirty="0" smtClean="0">
                <a:solidFill>
                  <a:srgbClr val="FF0000"/>
                </a:solidFill>
                <a:latin typeface="Arial" panose="020B0604020202020204"/>
              </a:rPr>
              <a:t>liter </a:t>
            </a:r>
            <a:r>
              <a:rPr lang="en-US" altLang="zh-CN" sz="1200" dirty="0">
                <a:solidFill>
                  <a:srgbClr val="FF0000"/>
                </a:solidFill>
                <a:latin typeface="Arial" panose="020B0604020202020204"/>
              </a:rPr>
              <a:t>per drum </a:t>
            </a:r>
            <a:r>
              <a:rPr lang="en-US" altLang="zh-CN" sz="1200" dirty="0" smtClean="0">
                <a:solidFill>
                  <a:srgbClr val="FF0000"/>
                </a:solidFill>
                <a:latin typeface="Arial" panose="020B0604020202020204"/>
              </a:rPr>
              <a:t>or </a:t>
            </a:r>
            <a:r>
              <a:rPr lang="en-US" altLang="zh-CN" sz="1200" dirty="0">
                <a:solidFill>
                  <a:srgbClr val="FF0000"/>
                </a:solidFill>
                <a:latin typeface="Arial" panose="020B0604020202020204"/>
              </a:rPr>
              <a:t>as per client’s </a:t>
            </a:r>
            <a:r>
              <a:rPr lang="en-US" altLang="zh-CN" sz="1200" dirty="0" smtClean="0">
                <a:solidFill>
                  <a:srgbClr val="FF0000"/>
                </a:solidFill>
                <a:latin typeface="Arial" panose="020B0604020202020204"/>
              </a:rPr>
              <a:t>requirements</a:t>
            </a:r>
            <a:r>
              <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rPr>
              <a:t>.</a:t>
            </a:r>
            <a:endPar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buClr>
                <a:srgbClr val="FF0000"/>
              </a:buClr>
              <a:buFont typeface="Wingdings" panose="05000000000000000000" pitchFamily="2" charset="2"/>
              <a:buChar char="n"/>
            </a:pPr>
            <a:r>
              <a:rPr lang="en-US" sz="1200" dirty="0" smtClean="0">
                <a:solidFill>
                  <a:prstClr val="black"/>
                </a:solidFill>
                <a:latin typeface="Arial" panose="020B0604020202020204"/>
                <a:ea typeface="宋体" panose="02010600030101010101" pitchFamily="2" charset="-122"/>
              </a:rPr>
              <a:t>Storage conditions: </a:t>
            </a:r>
            <a:r>
              <a:rPr lang="en-US" sz="1200" dirty="0" smtClean="0">
                <a:latin typeface="Arial" panose="020B0604020202020204"/>
                <a:ea typeface="宋体" panose="02010600030101010101" pitchFamily="2" charset="-122"/>
                <a:sym typeface="+mn-ea"/>
              </a:rPr>
              <a:t>Store in a dry location away from sources of heat or fire</a:t>
            </a:r>
            <a:r>
              <a:rPr lang="en-US" altLang="zh-CN" sz="1200" dirty="0" smtClean="0">
                <a:latin typeface="Arial" panose="020B0604020202020204"/>
                <a:ea typeface="宋体" panose="02010600030101010101" pitchFamily="2" charset="-122"/>
                <a:sym typeface="+mn-ea"/>
              </a:rPr>
              <a:t>, acids</a:t>
            </a:r>
            <a:r>
              <a:rPr lang="en-US" sz="1200" dirty="0" smtClean="0">
                <a:latin typeface="Arial" panose="020B0604020202020204"/>
                <a:ea typeface="宋体" panose="02010600030101010101" pitchFamily="2" charset="-122"/>
                <a:sym typeface="+mn-ea"/>
              </a:rPr>
              <a:t> and strong oxidant.</a:t>
            </a:r>
            <a:endParaRPr lang="en-US" sz="1200" dirty="0" smtClean="0">
              <a:solidFill>
                <a:prstClr val="black"/>
              </a:solidFill>
              <a:latin typeface="Arial" panose="020B0604020202020204"/>
              <a:ea typeface="宋体" panose="02010600030101010101" pitchFamily="2" charset="-122"/>
            </a:endParaRPr>
          </a:p>
        </p:txBody>
      </p:sp>
      <p:sp>
        <p:nvSpPr>
          <p:cNvPr id="28" name="矩形 27"/>
          <p:cNvSpPr/>
          <p:nvPr/>
        </p:nvSpPr>
        <p:spPr>
          <a:xfrm>
            <a:off x="506290" y="7725759"/>
            <a:ext cx="3162300" cy="338554"/>
          </a:xfrm>
          <a:prstGeom prst="rect">
            <a:avLst/>
          </a:prstGeom>
        </p:spPr>
        <p:txBody>
          <a:bodyPr wrap="square">
            <a:spAutoFit/>
          </a:bodyPr>
          <a:lstStyle/>
          <a:p>
            <a:r>
              <a:rPr lang="en-US" altLang="zh-CN" sz="1600" b="1" dirty="0" smtClean="0">
                <a:solidFill>
                  <a:srgbClr val="FF0000"/>
                </a:solidFill>
                <a:latin typeface="Arial" panose="020B0604020202020204" pitchFamily="34" charset="0"/>
                <a:ea typeface="黑体" panose="02010609060101010101" pitchFamily="49" charset="-122"/>
                <a:cs typeface="Arial" panose="020B0604020202020204" pitchFamily="34" charset="0"/>
              </a:rPr>
              <a:t>PACKAGE &amp; STORAGE</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545" y="6140625"/>
            <a:ext cx="7515156" cy="3476006"/>
          </a:xfrm>
          <a:custGeom>
            <a:avLst/>
            <a:gdLst/>
            <a:ahLst/>
            <a:cxnLst/>
            <a:rect l="l" t="t" r="r" b="b"/>
            <a:pathLst>
              <a:path w="7516495" h="3476625">
                <a:moveTo>
                  <a:pt x="7516368" y="3476244"/>
                </a:moveTo>
                <a:lnTo>
                  <a:pt x="0" y="3476244"/>
                </a:lnTo>
                <a:lnTo>
                  <a:pt x="0" y="0"/>
                </a:lnTo>
                <a:lnTo>
                  <a:pt x="7516368" y="0"/>
                </a:lnTo>
                <a:lnTo>
                  <a:pt x="7516368" y="3476244"/>
                </a:lnTo>
                <a:close/>
              </a:path>
            </a:pathLst>
          </a:custGeom>
          <a:solidFill>
            <a:srgbClr val="FFFFFF">
              <a:alpha val="56898"/>
            </a:srgbClr>
          </a:solidFill>
        </p:spPr>
        <p:txBody>
          <a:bodyPr wrap="square" lIns="0" tIns="0" rIns="0" bIns="0" rtlCol="0"/>
          <a:lstStyle/>
          <a:p/>
        </p:txBody>
      </p:sp>
      <p:sp>
        <p:nvSpPr>
          <p:cNvPr id="3" name="object 3"/>
          <p:cNvSpPr/>
          <p:nvPr/>
        </p:nvSpPr>
        <p:spPr>
          <a:xfrm>
            <a:off x="2261" y="10402493"/>
            <a:ext cx="7557693" cy="288239"/>
          </a:xfrm>
          <a:custGeom>
            <a:avLst/>
            <a:gdLst/>
            <a:ahLst/>
            <a:cxnLst/>
            <a:rect l="l" t="t" r="r" b="b"/>
            <a:pathLst>
              <a:path w="7559040" h="288290">
                <a:moveTo>
                  <a:pt x="7559040" y="288035"/>
                </a:moveTo>
                <a:lnTo>
                  <a:pt x="0" y="288035"/>
                </a:lnTo>
                <a:lnTo>
                  <a:pt x="0" y="0"/>
                </a:lnTo>
                <a:lnTo>
                  <a:pt x="7559040" y="0"/>
                </a:lnTo>
                <a:lnTo>
                  <a:pt x="7559040" y="288035"/>
                </a:lnTo>
                <a:close/>
              </a:path>
            </a:pathLst>
          </a:custGeom>
          <a:solidFill>
            <a:srgbClr val="0075C2"/>
          </a:solidFill>
        </p:spPr>
        <p:txBody>
          <a:bodyPr wrap="square" lIns="0" tIns="0" rIns="0" bIns="0" rtlCol="0"/>
          <a:lstStyle/>
          <a:p/>
        </p:txBody>
      </p:sp>
      <p:pic>
        <p:nvPicPr>
          <p:cNvPr id="4" name="object 4"/>
          <p:cNvPicPr/>
          <p:nvPr/>
        </p:nvPicPr>
        <p:blipFill>
          <a:blip r:embed="rId1" cstate="print"/>
          <a:stretch>
            <a:fillRect/>
          </a:stretch>
        </p:blipFill>
        <p:spPr>
          <a:xfrm>
            <a:off x="5217983" y="911189"/>
            <a:ext cx="1842188" cy="719199"/>
          </a:xfrm>
          <a:prstGeom prst="rect">
            <a:avLst/>
          </a:prstGeom>
        </p:spPr>
      </p:pic>
      <p:sp>
        <p:nvSpPr>
          <p:cNvPr id="5" name="object 5"/>
          <p:cNvSpPr txBox="1"/>
          <p:nvPr/>
        </p:nvSpPr>
        <p:spPr>
          <a:xfrm>
            <a:off x="517525" y="766445"/>
            <a:ext cx="1432560" cy="1000760"/>
          </a:xfrm>
          <a:prstGeom prst="rect">
            <a:avLst/>
          </a:prstGeom>
          <a:solidFill>
            <a:srgbClr val="DD002B"/>
          </a:solidFill>
        </p:spPr>
        <p:txBody>
          <a:bodyPr vert="horz" wrap="square" lIns="0" tIns="634" rIns="0" bIns="0" rtlCol="0">
            <a:noAutofit/>
          </a:bodyPr>
          <a:lstStyle/>
          <a:p>
            <a:pPr>
              <a:lnSpc>
                <a:spcPct val="100000"/>
              </a:lnSpc>
              <a:spcBef>
                <a:spcPts val="5"/>
              </a:spcBef>
            </a:pPr>
            <a:endParaRPr sz="2300">
              <a:latin typeface="Times New Roman" panose="02020603050405020304"/>
              <a:cs typeface="Times New Roman" panose="02020603050405020304"/>
            </a:endParaRPr>
          </a:p>
          <a:p>
            <a:pPr marL="240030">
              <a:lnSpc>
                <a:spcPct val="100000"/>
              </a:lnSpc>
            </a:pPr>
            <a:r>
              <a:rPr sz="2000" spc="-10" dirty="0">
                <a:solidFill>
                  <a:srgbClr val="FFFFFF"/>
                </a:solidFill>
                <a:latin typeface="Impact" panose="020B0806030902050204"/>
                <a:cs typeface="Impact" panose="020B0806030902050204"/>
              </a:rPr>
              <a:t>PF-</a:t>
            </a:r>
            <a:r>
              <a:rPr sz="2000" spc="-20" dirty="0">
                <a:solidFill>
                  <a:srgbClr val="FFFFFF"/>
                </a:solidFill>
                <a:latin typeface="Impact" panose="020B0806030902050204"/>
                <a:cs typeface="Impact" panose="020B0806030902050204"/>
              </a:rPr>
              <a:t>FSWET</a:t>
            </a:r>
            <a:endParaRPr sz="2000">
              <a:latin typeface="Impact" panose="020B0806030902050204"/>
              <a:cs typeface="Impact" panose="020B0806030902050204"/>
            </a:endParaRPr>
          </a:p>
        </p:txBody>
      </p:sp>
      <p:sp>
        <p:nvSpPr>
          <p:cNvPr id="6" name="object 6"/>
          <p:cNvSpPr txBox="1"/>
          <p:nvPr/>
        </p:nvSpPr>
        <p:spPr>
          <a:xfrm>
            <a:off x="1983108" y="766434"/>
            <a:ext cx="3095074" cy="1000125"/>
          </a:xfrm>
          <a:prstGeom prst="rect">
            <a:avLst/>
          </a:prstGeom>
          <a:solidFill>
            <a:srgbClr val="0075C2"/>
          </a:solidFill>
        </p:spPr>
        <p:txBody>
          <a:bodyPr vert="horz" wrap="square" lIns="0" tIns="1904" rIns="0" bIns="0" rtlCol="0">
            <a:spAutoFit/>
          </a:bodyPr>
          <a:lstStyle/>
          <a:p>
            <a:pPr>
              <a:lnSpc>
                <a:spcPct val="100000"/>
              </a:lnSpc>
              <a:spcBef>
                <a:spcPts val="15"/>
              </a:spcBef>
            </a:pPr>
            <a:endParaRPr sz="1950">
              <a:latin typeface="Times New Roman" panose="02020603050405020304"/>
              <a:cs typeface="Times New Roman" panose="02020603050405020304"/>
            </a:endParaRPr>
          </a:p>
          <a:p>
            <a:pPr marL="236855" marR="174625" indent="-111760">
              <a:lnSpc>
                <a:spcPct val="100000"/>
              </a:lnSpc>
            </a:pPr>
            <a:r>
              <a:rPr sz="1400" dirty="0">
                <a:solidFill>
                  <a:srgbClr val="FFFFFF"/>
                </a:solidFill>
                <a:latin typeface="Calibri" panose="020F0502020204030204"/>
                <a:cs typeface="Calibri" panose="020F0502020204030204"/>
              </a:rPr>
              <a:t>WETTING</a:t>
            </a:r>
            <a:r>
              <a:rPr sz="1400" spc="-20" dirty="0">
                <a:solidFill>
                  <a:srgbClr val="FFFFFF"/>
                </a:solidFill>
                <a:latin typeface="Calibri" panose="020F0502020204030204"/>
                <a:cs typeface="Calibri" panose="020F0502020204030204"/>
              </a:rPr>
              <a:t> </a:t>
            </a:r>
            <a:r>
              <a:rPr sz="1400" dirty="0">
                <a:solidFill>
                  <a:srgbClr val="FFFFFF"/>
                </a:solidFill>
                <a:latin typeface="Calibri" panose="020F0502020204030204"/>
                <a:cs typeface="Calibri" panose="020F0502020204030204"/>
              </a:rPr>
              <a:t>AGENT</a:t>
            </a:r>
            <a:r>
              <a:rPr sz="1400" spc="-20" dirty="0">
                <a:solidFill>
                  <a:srgbClr val="FFFFFF"/>
                </a:solidFill>
                <a:latin typeface="Calibri" panose="020F0502020204030204"/>
                <a:cs typeface="Calibri" panose="020F0502020204030204"/>
              </a:rPr>
              <a:t> </a:t>
            </a:r>
            <a:r>
              <a:rPr sz="1400" dirty="0">
                <a:solidFill>
                  <a:srgbClr val="FFFFFF"/>
                </a:solidFill>
                <a:latin typeface="Calibri" panose="020F0502020204030204"/>
                <a:cs typeface="Calibri" panose="020F0502020204030204"/>
              </a:rPr>
              <a:t>FOR</a:t>
            </a:r>
            <a:r>
              <a:rPr sz="1400" spc="-15" dirty="0">
                <a:solidFill>
                  <a:srgbClr val="FFFFFF"/>
                </a:solidFill>
                <a:latin typeface="Calibri" panose="020F0502020204030204"/>
                <a:cs typeface="Calibri" panose="020F0502020204030204"/>
              </a:rPr>
              <a:t> </a:t>
            </a:r>
            <a:r>
              <a:rPr sz="1400" spc="-35" dirty="0">
                <a:solidFill>
                  <a:srgbClr val="FFFFFF"/>
                </a:solidFill>
                <a:latin typeface="Calibri" panose="020F0502020204030204"/>
                <a:cs typeface="Calibri" panose="020F0502020204030204"/>
              </a:rPr>
              <a:t>FLAT-</a:t>
            </a:r>
            <a:r>
              <a:rPr sz="1400" spc="-10" dirty="0">
                <a:solidFill>
                  <a:srgbClr val="FFFFFF"/>
                </a:solidFill>
                <a:latin typeface="Calibri" panose="020F0502020204030204"/>
                <a:cs typeface="Calibri" panose="020F0502020204030204"/>
              </a:rPr>
              <a:t>RHEOLOGY </a:t>
            </a:r>
            <a:r>
              <a:rPr sz="1400" dirty="0">
                <a:solidFill>
                  <a:srgbClr val="FFFFFF"/>
                </a:solidFill>
                <a:latin typeface="Calibri" panose="020F0502020204030204"/>
                <a:cs typeface="Calibri" panose="020F0502020204030204"/>
              </a:rPr>
              <a:t>SYNTHETIC</a:t>
            </a:r>
            <a:r>
              <a:rPr sz="1400" spc="-50" dirty="0">
                <a:solidFill>
                  <a:srgbClr val="FFFFFF"/>
                </a:solidFill>
                <a:latin typeface="Calibri" panose="020F0502020204030204"/>
                <a:cs typeface="Calibri" panose="020F0502020204030204"/>
              </a:rPr>
              <a:t> </a:t>
            </a:r>
            <a:r>
              <a:rPr sz="1400" dirty="0">
                <a:solidFill>
                  <a:srgbClr val="FFFFFF"/>
                </a:solidFill>
                <a:latin typeface="Calibri" panose="020F0502020204030204"/>
                <a:cs typeface="Calibri" panose="020F0502020204030204"/>
              </a:rPr>
              <a:t>BASED</a:t>
            </a:r>
            <a:r>
              <a:rPr sz="1400" spc="-50" dirty="0">
                <a:solidFill>
                  <a:srgbClr val="FFFFFF"/>
                </a:solidFill>
                <a:latin typeface="Calibri" panose="020F0502020204030204"/>
                <a:cs typeface="Calibri" panose="020F0502020204030204"/>
              </a:rPr>
              <a:t> </a:t>
            </a:r>
            <a:r>
              <a:rPr sz="1400" dirty="0">
                <a:solidFill>
                  <a:srgbClr val="FFFFFF"/>
                </a:solidFill>
                <a:latin typeface="Calibri" panose="020F0502020204030204"/>
                <a:cs typeface="Calibri" panose="020F0502020204030204"/>
              </a:rPr>
              <a:t>DRILLING</a:t>
            </a:r>
            <a:r>
              <a:rPr sz="1400" spc="-40" dirty="0">
                <a:solidFill>
                  <a:srgbClr val="FFFFFF"/>
                </a:solidFill>
                <a:latin typeface="Calibri" panose="020F0502020204030204"/>
                <a:cs typeface="Calibri" panose="020F0502020204030204"/>
              </a:rPr>
              <a:t> </a:t>
            </a:r>
            <a:r>
              <a:rPr sz="1400" spc="-10" dirty="0">
                <a:solidFill>
                  <a:srgbClr val="FFFFFF"/>
                </a:solidFill>
                <a:latin typeface="Calibri" panose="020F0502020204030204"/>
                <a:cs typeface="Calibri" panose="020F0502020204030204"/>
              </a:rPr>
              <a:t>FLUIDS</a:t>
            </a:r>
            <a:endParaRPr sz="1400">
              <a:latin typeface="Calibri" panose="020F0502020204030204"/>
              <a:cs typeface="Calibri" panose="020F0502020204030204"/>
            </a:endParaRPr>
          </a:p>
          <a:p>
            <a:pPr marL="1845945">
              <a:lnSpc>
                <a:spcPct val="100000"/>
              </a:lnSpc>
              <a:spcBef>
                <a:spcPts val="1130"/>
              </a:spcBef>
            </a:pPr>
            <a:r>
              <a:rPr sz="800" b="1" dirty="0">
                <a:solidFill>
                  <a:srgbClr val="FFFFFF"/>
                </a:solidFill>
                <a:latin typeface="Arial" panose="020B0604020202020204"/>
                <a:cs typeface="Arial" panose="020B0604020202020204"/>
              </a:rPr>
              <a:t>Date</a:t>
            </a:r>
            <a:r>
              <a:rPr sz="800" b="1" spc="20" dirty="0">
                <a:solidFill>
                  <a:srgbClr val="FFFFFF"/>
                </a:solidFill>
                <a:latin typeface="Arial" panose="020B0604020202020204"/>
                <a:cs typeface="Arial" panose="020B0604020202020204"/>
              </a:rPr>
              <a:t> </a:t>
            </a:r>
            <a:r>
              <a:rPr sz="800" b="1" spc="-10" dirty="0">
                <a:solidFill>
                  <a:srgbClr val="FFFFFF"/>
                </a:solidFill>
                <a:latin typeface="Arial" panose="020B0604020202020204"/>
                <a:cs typeface="Arial" panose="020B0604020202020204"/>
              </a:rPr>
              <a:t>issued</a:t>
            </a:r>
            <a:r>
              <a:rPr sz="800" b="1" spc="-10" dirty="0">
                <a:solidFill>
                  <a:srgbClr val="FFFFFF"/>
                </a:solidFill>
                <a:latin typeface="黑体" panose="02010609060101010101" pitchFamily="49" charset="-122"/>
                <a:cs typeface="黑体" panose="02010609060101010101" pitchFamily="49" charset="-122"/>
              </a:rPr>
              <a:t>：</a:t>
            </a:r>
            <a:r>
              <a:rPr sz="800" b="1" spc="-150" dirty="0">
                <a:solidFill>
                  <a:srgbClr val="FFFFFF"/>
                </a:solidFill>
                <a:latin typeface="黑体" panose="02010609060101010101" pitchFamily="49" charset="-122"/>
                <a:cs typeface="黑体" panose="02010609060101010101" pitchFamily="49" charset="-122"/>
              </a:rPr>
              <a:t> </a:t>
            </a:r>
            <a:r>
              <a:rPr sz="800" b="1" spc="-10" dirty="0">
                <a:solidFill>
                  <a:srgbClr val="FFFFFF"/>
                </a:solidFill>
                <a:latin typeface="Arial" panose="020B0604020202020204"/>
                <a:cs typeface="Arial" panose="020B0604020202020204"/>
              </a:rPr>
              <a:t>2024-6-</a:t>
            </a:r>
            <a:r>
              <a:rPr sz="800" b="1" spc="-25" dirty="0">
                <a:solidFill>
                  <a:srgbClr val="FFFFFF"/>
                </a:solidFill>
                <a:latin typeface="Arial" panose="020B0604020202020204"/>
                <a:cs typeface="Arial" panose="020B0604020202020204"/>
              </a:rPr>
              <a:t>10</a:t>
            </a:r>
            <a:endParaRPr sz="800">
              <a:latin typeface="Arial" panose="020B0604020202020204"/>
              <a:cs typeface="Arial" panose="020B0604020202020204"/>
            </a:endParaRPr>
          </a:p>
        </p:txBody>
      </p:sp>
      <p:sp>
        <p:nvSpPr>
          <p:cNvPr id="7" name="object 7"/>
          <p:cNvSpPr txBox="1"/>
          <p:nvPr/>
        </p:nvSpPr>
        <p:spPr>
          <a:xfrm>
            <a:off x="595245" y="2259561"/>
            <a:ext cx="4409924" cy="750570"/>
          </a:xfrm>
          <a:prstGeom prst="rect">
            <a:avLst/>
          </a:prstGeom>
        </p:spPr>
        <p:txBody>
          <a:bodyPr vert="horz" wrap="square" lIns="0" tIns="12697" rIns="0" bIns="0" rtlCol="0">
            <a:spAutoFit/>
          </a:bodyPr>
          <a:lstStyle/>
          <a:p>
            <a:pPr marL="12700" marR="5080" algn="just">
              <a:lnSpc>
                <a:spcPct val="100000"/>
              </a:lnSpc>
              <a:spcBef>
                <a:spcPts val="100"/>
              </a:spcBef>
            </a:pPr>
            <a:r>
              <a:rPr sz="1200" spc="65" dirty="0">
                <a:latin typeface="Arial" panose="020B0604020202020204"/>
                <a:cs typeface="Arial" panose="020B0604020202020204"/>
              </a:rPr>
              <a:t>PF-</a:t>
            </a:r>
            <a:r>
              <a:rPr sz="1200" spc="50" dirty="0">
                <a:latin typeface="Arial" panose="020B0604020202020204"/>
                <a:cs typeface="Arial" panose="020B0604020202020204"/>
              </a:rPr>
              <a:t>FSWET</a:t>
            </a:r>
            <a:r>
              <a:rPr sz="1200" spc="140" dirty="0">
                <a:latin typeface="Arial" panose="020B0604020202020204"/>
                <a:cs typeface="Arial" panose="020B0604020202020204"/>
              </a:rPr>
              <a:t> </a:t>
            </a:r>
            <a:r>
              <a:rPr sz="1200" dirty="0">
                <a:latin typeface="Arial" panose="020B0604020202020204"/>
                <a:cs typeface="Arial" panose="020B0604020202020204"/>
              </a:rPr>
              <a:t>is</a:t>
            </a:r>
            <a:r>
              <a:rPr sz="1200" spc="165" dirty="0">
                <a:latin typeface="Arial" panose="020B0604020202020204"/>
                <a:cs typeface="Arial" panose="020B0604020202020204"/>
              </a:rPr>
              <a:t> </a:t>
            </a:r>
            <a:r>
              <a:rPr sz="1200" dirty="0">
                <a:latin typeface="Arial" panose="020B0604020202020204"/>
                <a:cs typeface="Arial" panose="020B0604020202020204"/>
              </a:rPr>
              <a:t>a</a:t>
            </a:r>
            <a:r>
              <a:rPr sz="1200" spc="165" dirty="0">
                <a:latin typeface="Arial" panose="020B0604020202020204"/>
                <a:cs typeface="Arial" panose="020B0604020202020204"/>
              </a:rPr>
              <a:t> </a:t>
            </a:r>
            <a:r>
              <a:rPr sz="1200" spc="65" dirty="0">
                <a:latin typeface="Arial" panose="020B0604020202020204"/>
                <a:cs typeface="Arial" panose="020B0604020202020204"/>
              </a:rPr>
              <a:t>non-</a:t>
            </a:r>
            <a:r>
              <a:rPr sz="1200" spc="50" dirty="0">
                <a:latin typeface="Arial" panose="020B0604020202020204"/>
                <a:cs typeface="Arial" panose="020B0604020202020204"/>
              </a:rPr>
              <a:t>ionic</a:t>
            </a:r>
            <a:r>
              <a:rPr sz="1200" spc="170" dirty="0">
                <a:latin typeface="Arial" panose="020B0604020202020204"/>
                <a:cs typeface="Arial" panose="020B0604020202020204"/>
              </a:rPr>
              <a:t> </a:t>
            </a:r>
            <a:r>
              <a:rPr sz="1200" spc="60" dirty="0">
                <a:latin typeface="Arial" panose="020B0604020202020204"/>
                <a:cs typeface="Arial" panose="020B0604020202020204"/>
              </a:rPr>
              <a:t>surfactant,</a:t>
            </a:r>
            <a:r>
              <a:rPr sz="1200" spc="165" dirty="0">
                <a:latin typeface="Arial" panose="020B0604020202020204"/>
                <a:cs typeface="Arial" panose="020B0604020202020204"/>
              </a:rPr>
              <a:t> </a:t>
            </a:r>
            <a:r>
              <a:rPr sz="1200" spc="50" dirty="0">
                <a:latin typeface="Arial" panose="020B0604020202020204"/>
                <a:cs typeface="Arial" panose="020B0604020202020204"/>
              </a:rPr>
              <a:t>used</a:t>
            </a:r>
            <a:r>
              <a:rPr sz="1200" spc="165" dirty="0">
                <a:latin typeface="Arial" panose="020B0604020202020204"/>
                <a:cs typeface="Arial" panose="020B0604020202020204"/>
              </a:rPr>
              <a:t> </a:t>
            </a:r>
            <a:r>
              <a:rPr sz="1200" dirty="0">
                <a:latin typeface="Arial" panose="020B0604020202020204"/>
                <a:cs typeface="Arial" panose="020B0604020202020204"/>
              </a:rPr>
              <a:t>in</a:t>
            </a:r>
            <a:r>
              <a:rPr sz="1200" spc="165" dirty="0">
                <a:latin typeface="Arial" panose="020B0604020202020204"/>
                <a:cs typeface="Arial" panose="020B0604020202020204"/>
              </a:rPr>
              <a:t> </a:t>
            </a:r>
            <a:r>
              <a:rPr sz="1200" spc="70" dirty="0">
                <a:latin typeface="Arial" panose="020B0604020202020204"/>
                <a:cs typeface="Arial" panose="020B0604020202020204"/>
              </a:rPr>
              <a:t>flat-</a:t>
            </a:r>
            <a:r>
              <a:rPr sz="1200" spc="50" dirty="0">
                <a:latin typeface="Arial" panose="020B0604020202020204"/>
                <a:cs typeface="Arial" panose="020B0604020202020204"/>
              </a:rPr>
              <a:t>rheology </a:t>
            </a:r>
            <a:r>
              <a:rPr sz="1200" dirty="0">
                <a:latin typeface="Arial" panose="020B0604020202020204"/>
                <a:cs typeface="Arial" panose="020B0604020202020204"/>
              </a:rPr>
              <a:t>synthetic</a:t>
            </a:r>
            <a:r>
              <a:rPr sz="1200" spc="225" dirty="0">
                <a:latin typeface="Arial" panose="020B0604020202020204"/>
                <a:cs typeface="Arial" panose="020B0604020202020204"/>
              </a:rPr>
              <a:t> </a:t>
            </a:r>
            <a:r>
              <a:rPr sz="1200" dirty="0">
                <a:latin typeface="Arial" panose="020B0604020202020204"/>
                <a:cs typeface="Arial" panose="020B0604020202020204"/>
              </a:rPr>
              <a:t>based</a:t>
            </a:r>
            <a:r>
              <a:rPr sz="1200" spc="235" dirty="0">
                <a:latin typeface="Arial" panose="020B0604020202020204"/>
                <a:cs typeface="Arial" panose="020B0604020202020204"/>
              </a:rPr>
              <a:t> </a:t>
            </a:r>
            <a:r>
              <a:rPr sz="1200" dirty="0">
                <a:latin typeface="Arial" panose="020B0604020202020204"/>
                <a:cs typeface="Arial" panose="020B0604020202020204"/>
              </a:rPr>
              <a:t>drilling</a:t>
            </a:r>
            <a:r>
              <a:rPr sz="1200" spc="229" dirty="0">
                <a:latin typeface="Arial" panose="020B0604020202020204"/>
                <a:cs typeface="Arial" panose="020B0604020202020204"/>
              </a:rPr>
              <a:t> </a:t>
            </a:r>
            <a:r>
              <a:rPr sz="1200" dirty="0">
                <a:latin typeface="Arial" panose="020B0604020202020204"/>
                <a:cs typeface="Arial" panose="020B0604020202020204"/>
              </a:rPr>
              <a:t>fluids</a:t>
            </a:r>
            <a:r>
              <a:rPr sz="1200" spc="240" dirty="0">
                <a:latin typeface="Arial" panose="020B0604020202020204"/>
                <a:cs typeface="Arial" panose="020B0604020202020204"/>
              </a:rPr>
              <a:t> </a:t>
            </a:r>
            <a:r>
              <a:rPr sz="1200" dirty="0">
                <a:latin typeface="Arial" panose="020B0604020202020204"/>
                <a:cs typeface="Arial" panose="020B0604020202020204"/>
              </a:rPr>
              <a:t>as</a:t>
            </a:r>
            <a:r>
              <a:rPr sz="1200" spc="240" dirty="0">
                <a:latin typeface="Arial" panose="020B0604020202020204"/>
                <a:cs typeface="Arial" panose="020B0604020202020204"/>
              </a:rPr>
              <a:t> </a:t>
            </a:r>
            <a:r>
              <a:rPr sz="1200" dirty="0">
                <a:latin typeface="Arial" panose="020B0604020202020204"/>
                <a:cs typeface="Arial" panose="020B0604020202020204"/>
              </a:rPr>
              <a:t>a</a:t>
            </a:r>
            <a:r>
              <a:rPr sz="1200" spc="235" dirty="0">
                <a:latin typeface="Arial" panose="020B0604020202020204"/>
                <a:cs typeface="Arial" panose="020B0604020202020204"/>
              </a:rPr>
              <a:t> </a:t>
            </a:r>
            <a:r>
              <a:rPr sz="1200" dirty="0">
                <a:latin typeface="Arial" panose="020B0604020202020204"/>
                <a:cs typeface="Arial" panose="020B0604020202020204"/>
              </a:rPr>
              <a:t>wetting</a:t>
            </a:r>
            <a:r>
              <a:rPr sz="1200" spc="229" dirty="0">
                <a:latin typeface="Arial" panose="020B0604020202020204"/>
                <a:cs typeface="Arial" panose="020B0604020202020204"/>
              </a:rPr>
              <a:t> </a:t>
            </a:r>
            <a:r>
              <a:rPr sz="1200" dirty="0">
                <a:latin typeface="Arial" panose="020B0604020202020204"/>
                <a:cs typeface="Arial" panose="020B0604020202020204"/>
              </a:rPr>
              <a:t>agent.Adsorbed</a:t>
            </a:r>
            <a:r>
              <a:rPr sz="1200" spc="235" dirty="0">
                <a:latin typeface="Arial" panose="020B0604020202020204"/>
                <a:cs typeface="Arial" panose="020B0604020202020204"/>
              </a:rPr>
              <a:t> </a:t>
            </a:r>
            <a:r>
              <a:rPr sz="1200" spc="-25" dirty="0">
                <a:latin typeface="Arial" panose="020B0604020202020204"/>
                <a:cs typeface="Arial" panose="020B0604020202020204"/>
              </a:rPr>
              <a:t>on </a:t>
            </a:r>
            <a:r>
              <a:rPr sz="1200" dirty="0">
                <a:latin typeface="Arial" panose="020B0604020202020204"/>
                <a:cs typeface="Arial" panose="020B0604020202020204"/>
              </a:rPr>
              <a:t>solid</a:t>
            </a:r>
            <a:r>
              <a:rPr sz="1200" spc="180" dirty="0">
                <a:latin typeface="Arial" panose="020B0604020202020204"/>
                <a:cs typeface="Arial" panose="020B0604020202020204"/>
              </a:rPr>
              <a:t> </a:t>
            </a:r>
            <a:r>
              <a:rPr sz="1200" spc="50" dirty="0">
                <a:latin typeface="Arial" panose="020B0604020202020204"/>
                <a:cs typeface="Arial" panose="020B0604020202020204"/>
              </a:rPr>
              <a:t>surface</a:t>
            </a:r>
            <a:r>
              <a:rPr sz="1200" spc="185" dirty="0">
                <a:latin typeface="Arial" panose="020B0604020202020204"/>
                <a:cs typeface="Arial" panose="020B0604020202020204"/>
              </a:rPr>
              <a:t> </a:t>
            </a:r>
            <a:r>
              <a:rPr sz="1200" dirty="0">
                <a:latin typeface="Arial" panose="020B0604020202020204"/>
                <a:cs typeface="Arial" panose="020B0604020202020204"/>
              </a:rPr>
              <a:t>to</a:t>
            </a:r>
            <a:r>
              <a:rPr sz="1200" spc="185" dirty="0">
                <a:latin typeface="Arial" panose="020B0604020202020204"/>
                <a:cs typeface="Arial" panose="020B0604020202020204"/>
              </a:rPr>
              <a:t> </a:t>
            </a:r>
            <a:r>
              <a:rPr sz="1200" spc="50" dirty="0">
                <a:latin typeface="Arial" panose="020B0604020202020204"/>
                <a:cs typeface="Arial" panose="020B0604020202020204"/>
              </a:rPr>
              <a:t>convert</a:t>
            </a:r>
            <a:r>
              <a:rPr sz="1200" spc="204" dirty="0">
                <a:latin typeface="Arial" panose="020B0604020202020204"/>
                <a:cs typeface="Arial" panose="020B0604020202020204"/>
              </a:rPr>
              <a:t> </a:t>
            </a:r>
            <a:r>
              <a:rPr sz="1200" dirty="0">
                <a:latin typeface="Arial" panose="020B0604020202020204"/>
                <a:cs typeface="Arial" panose="020B0604020202020204"/>
              </a:rPr>
              <a:t>it</a:t>
            </a:r>
            <a:r>
              <a:rPr sz="1200" spc="200" dirty="0">
                <a:latin typeface="Arial" panose="020B0604020202020204"/>
                <a:cs typeface="Arial" panose="020B0604020202020204"/>
              </a:rPr>
              <a:t> </a:t>
            </a:r>
            <a:r>
              <a:rPr sz="1200" dirty="0">
                <a:latin typeface="Arial" panose="020B0604020202020204"/>
                <a:cs typeface="Arial" panose="020B0604020202020204"/>
              </a:rPr>
              <a:t>to</a:t>
            </a:r>
            <a:r>
              <a:rPr sz="1200" spc="195" dirty="0">
                <a:latin typeface="Arial" panose="020B0604020202020204"/>
                <a:cs typeface="Arial" panose="020B0604020202020204"/>
              </a:rPr>
              <a:t> </a:t>
            </a:r>
            <a:r>
              <a:rPr sz="1200" dirty="0">
                <a:latin typeface="Arial" panose="020B0604020202020204"/>
                <a:cs typeface="Arial" panose="020B0604020202020204"/>
              </a:rPr>
              <a:t>oil</a:t>
            </a:r>
            <a:r>
              <a:rPr sz="1200" spc="204" dirty="0">
                <a:latin typeface="Arial" panose="020B0604020202020204"/>
                <a:cs typeface="Arial" panose="020B0604020202020204"/>
              </a:rPr>
              <a:t> </a:t>
            </a:r>
            <a:r>
              <a:rPr sz="1200" spc="55" dirty="0">
                <a:latin typeface="Arial" panose="020B0604020202020204"/>
                <a:cs typeface="Arial" panose="020B0604020202020204"/>
              </a:rPr>
              <a:t>wettability</a:t>
            </a:r>
            <a:r>
              <a:rPr sz="1200" spc="200" dirty="0">
                <a:latin typeface="Arial" panose="020B0604020202020204"/>
                <a:cs typeface="Arial" panose="020B0604020202020204"/>
              </a:rPr>
              <a:t> </a:t>
            </a:r>
            <a:r>
              <a:rPr sz="1200" dirty="0">
                <a:latin typeface="Arial" panose="020B0604020202020204"/>
                <a:cs typeface="Arial" panose="020B0604020202020204"/>
              </a:rPr>
              <a:t>and</a:t>
            </a:r>
            <a:r>
              <a:rPr sz="1200" spc="195" dirty="0">
                <a:latin typeface="Arial" panose="020B0604020202020204"/>
                <a:cs typeface="Arial" panose="020B0604020202020204"/>
              </a:rPr>
              <a:t> </a:t>
            </a:r>
            <a:r>
              <a:rPr sz="1200" spc="50" dirty="0">
                <a:latin typeface="Arial" panose="020B0604020202020204"/>
                <a:cs typeface="Arial" panose="020B0604020202020204"/>
              </a:rPr>
              <a:t>improve</a:t>
            </a:r>
            <a:r>
              <a:rPr sz="1200" spc="200" dirty="0">
                <a:latin typeface="Arial" panose="020B0604020202020204"/>
                <a:cs typeface="Arial" panose="020B0604020202020204"/>
              </a:rPr>
              <a:t> </a:t>
            </a:r>
            <a:r>
              <a:rPr sz="1200" spc="-25" dirty="0">
                <a:latin typeface="Arial" panose="020B0604020202020204"/>
                <a:cs typeface="Arial" panose="020B0604020202020204"/>
              </a:rPr>
              <a:t>the </a:t>
            </a:r>
            <a:r>
              <a:rPr sz="1200" dirty="0">
                <a:latin typeface="Arial" panose="020B0604020202020204"/>
                <a:cs typeface="Arial" panose="020B0604020202020204"/>
              </a:rPr>
              <a:t>stability</a:t>
            </a:r>
            <a:r>
              <a:rPr sz="1200" spc="-25" dirty="0">
                <a:latin typeface="Arial" panose="020B0604020202020204"/>
                <a:cs typeface="Arial" panose="020B0604020202020204"/>
              </a:rPr>
              <a:t> </a:t>
            </a:r>
            <a:r>
              <a:rPr sz="1200" dirty="0">
                <a:latin typeface="Arial" panose="020B0604020202020204"/>
                <a:cs typeface="Arial" panose="020B0604020202020204"/>
              </a:rPr>
              <a:t>of</a:t>
            </a:r>
            <a:r>
              <a:rPr sz="1200" spc="-15" dirty="0">
                <a:latin typeface="Arial" panose="020B0604020202020204"/>
                <a:cs typeface="Arial" panose="020B0604020202020204"/>
              </a:rPr>
              <a:t> </a:t>
            </a:r>
            <a:r>
              <a:rPr sz="1200" dirty="0">
                <a:latin typeface="Arial" panose="020B0604020202020204"/>
                <a:cs typeface="Arial" panose="020B0604020202020204"/>
              </a:rPr>
              <a:t>the</a:t>
            </a:r>
            <a:r>
              <a:rPr sz="1200" spc="-15" dirty="0">
                <a:latin typeface="Arial" panose="020B0604020202020204"/>
                <a:cs typeface="Arial" panose="020B0604020202020204"/>
              </a:rPr>
              <a:t> </a:t>
            </a:r>
            <a:r>
              <a:rPr sz="1200" spc="-10" dirty="0">
                <a:latin typeface="Arial" panose="020B0604020202020204"/>
                <a:cs typeface="Arial" panose="020B0604020202020204"/>
              </a:rPr>
              <a:t>flat-</a:t>
            </a:r>
            <a:r>
              <a:rPr sz="1200" dirty="0">
                <a:latin typeface="Arial" panose="020B0604020202020204"/>
                <a:cs typeface="Arial" panose="020B0604020202020204"/>
              </a:rPr>
              <a:t>rheology</a:t>
            </a:r>
            <a:r>
              <a:rPr sz="1200" spc="-15" dirty="0">
                <a:latin typeface="Arial" panose="020B0604020202020204"/>
                <a:cs typeface="Arial" panose="020B0604020202020204"/>
              </a:rPr>
              <a:t> </a:t>
            </a:r>
            <a:r>
              <a:rPr sz="1200" dirty="0">
                <a:latin typeface="Arial" panose="020B0604020202020204"/>
                <a:cs typeface="Arial" panose="020B0604020202020204"/>
              </a:rPr>
              <a:t>synthetic</a:t>
            </a:r>
            <a:r>
              <a:rPr sz="1200" spc="-10" dirty="0">
                <a:latin typeface="Arial" panose="020B0604020202020204"/>
                <a:cs typeface="Arial" panose="020B0604020202020204"/>
              </a:rPr>
              <a:t> </a:t>
            </a:r>
            <a:r>
              <a:rPr sz="1200" dirty="0">
                <a:latin typeface="Arial" panose="020B0604020202020204"/>
                <a:cs typeface="Arial" panose="020B0604020202020204"/>
              </a:rPr>
              <a:t>based</a:t>
            </a:r>
            <a:r>
              <a:rPr sz="1200" spc="-20" dirty="0">
                <a:latin typeface="Arial" panose="020B0604020202020204"/>
                <a:cs typeface="Arial" panose="020B0604020202020204"/>
              </a:rPr>
              <a:t> </a:t>
            </a:r>
            <a:r>
              <a:rPr sz="1200" dirty="0">
                <a:latin typeface="Arial" panose="020B0604020202020204"/>
                <a:cs typeface="Arial" panose="020B0604020202020204"/>
              </a:rPr>
              <a:t>drilling</a:t>
            </a:r>
            <a:r>
              <a:rPr sz="1200" spc="-15" dirty="0">
                <a:latin typeface="Arial" panose="020B0604020202020204"/>
                <a:cs typeface="Arial" panose="020B0604020202020204"/>
              </a:rPr>
              <a:t> </a:t>
            </a:r>
            <a:r>
              <a:rPr sz="1200" spc="-10" dirty="0">
                <a:latin typeface="Arial" panose="020B0604020202020204"/>
                <a:cs typeface="Arial" panose="020B0604020202020204"/>
              </a:rPr>
              <a:t>fluids.</a:t>
            </a:r>
            <a:endParaRPr sz="1200">
              <a:latin typeface="Arial" panose="020B0604020202020204"/>
              <a:cs typeface="Arial" panose="020B0604020202020204"/>
            </a:endParaRPr>
          </a:p>
        </p:txBody>
      </p:sp>
      <p:sp>
        <p:nvSpPr>
          <p:cNvPr id="8" name="object 8"/>
          <p:cNvSpPr/>
          <p:nvPr/>
        </p:nvSpPr>
        <p:spPr>
          <a:xfrm>
            <a:off x="426809" y="9613888"/>
            <a:ext cx="3917887" cy="530765"/>
          </a:xfrm>
          <a:custGeom>
            <a:avLst/>
            <a:gdLst/>
            <a:ahLst/>
            <a:cxnLst/>
            <a:rect l="l" t="t" r="r" b="b"/>
            <a:pathLst>
              <a:path w="3918585" h="530859">
                <a:moveTo>
                  <a:pt x="3914203" y="530847"/>
                </a:moveTo>
                <a:lnTo>
                  <a:pt x="3809" y="530847"/>
                </a:lnTo>
                <a:lnTo>
                  <a:pt x="2362" y="530555"/>
                </a:lnTo>
                <a:lnTo>
                  <a:pt x="1117" y="529729"/>
                </a:lnTo>
                <a:lnTo>
                  <a:pt x="292" y="528497"/>
                </a:lnTo>
                <a:lnTo>
                  <a:pt x="0" y="527037"/>
                </a:lnTo>
                <a:lnTo>
                  <a:pt x="0" y="3809"/>
                </a:lnTo>
                <a:lnTo>
                  <a:pt x="292" y="2362"/>
                </a:lnTo>
                <a:lnTo>
                  <a:pt x="1117" y="1117"/>
                </a:lnTo>
                <a:lnTo>
                  <a:pt x="2362" y="292"/>
                </a:lnTo>
                <a:lnTo>
                  <a:pt x="3809" y="0"/>
                </a:lnTo>
                <a:lnTo>
                  <a:pt x="3914203" y="0"/>
                </a:lnTo>
                <a:lnTo>
                  <a:pt x="3915664" y="292"/>
                </a:lnTo>
                <a:lnTo>
                  <a:pt x="3916895" y="1117"/>
                </a:lnTo>
                <a:lnTo>
                  <a:pt x="3917721" y="2362"/>
                </a:lnTo>
                <a:lnTo>
                  <a:pt x="3918013" y="3809"/>
                </a:lnTo>
                <a:lnTo>
                  <a:pt x="7619" y="3809"/>
                </a:lnTo>
                <a:lnTo>
                  <a:pt x="3809" y="7620"/>
                </a:lnTo>
                <a:lnTo>
                  <a:pt x="7619" y="7620"/>
                </a:lnTo>
                <a:lnTo>
                  <a:pt x="7619" y="523227"/>
                </a:lnTo>
                <a:lnTo>
                  <a:pt x="3809" y="523227"/>
                </a:lnTo>
                <a:lnTo>
                  <a:pt x="7619" y="527037"/>
                </a:lnTo>
                <a:lnTo>
                  <a:pt x="3918013" y="527037"/>
                </a:lnTo>
                <a:lnTo>
                  <a:pt x="3917721" y="528497"/>
                </a:lnTo>
                <a:lnTo>
                  <a:pt x="3916895" y="529729"/>
                </a:lnTo>
                <a:lnTo>
                  <a:pt x="3915664" y="530555"/>
                </a:lnTo>
                <a:lnTo>
                  <a:pt x="3914203" y="530847"/>
                </a:lnTo>
                <a:close/>
              </a:path>
              <a:path w="3918585" h="530859">
                <a:moveTo>
                  <a:pt x="7619" y="7620"/>
                </a:moveTo>
                <a:lnTo>
                  <a:pt x="3809" y="7620"/>
                </a:lnTo>
                <a:lnTo>
                  <a:pt x="7619" y="3809"/>
                </a:lnTo>
                <a:lnTo>
                  <a:pt x="7619" y="7620"/>
                </a:lnTo>
                <a:close/>
              </a:path>
              <a:path w="3918585" h="530859">
                <a:moveTo>
                  <a:pt x="3910393" y="7620"/>
                </a:moveTo>
                <a:lnTo>
                  <a:pt x="7619" y="7620"/>
                </a:lnTo>
                <a:lnTo>
                  <a:pt x="7619" y="3809"/>
                </a:lnTo>
                <a:lnTo>
                  <a:pt x="3910393" y="3809"/>
                </a:lnTo>
                <a:lnTo>
                  <a:pt x="3910393" y="7620"/>
                </a:lnTo>
                <a:close/>
              </a:path>
              <a:path w="3918585" h="530859">
                <a:moveTo>
                  <a:pt x="3910393" y="527037"/>
                </a:moveTo>
                <a:lnTo>
                  <a:pt x="3910393" y="3809"/>
                </a:lnTo>
                <a:lnTo>
                  <a:pt x="3914203" y="7620"/>
                </a:lnTo>
                <a:lnTo>
                  <a:pt x="3918013" y="7620"/>
                </a:lnTo>
                <a:lnTo>
                  <a:pt x="3918013" y="523227"/>
                </a:lnTo>
                <a:lnTo>
                  <a:pt x="3914203" y="523227"/>
                </a:lnTo>
                <a:lnTo>
                  <a:pt x="3910393" y="527037"/>
                </a:lnTo>
                <a:close/>
              </a:path>
              <a:path w="3918585" h="530859">
                <a:moveTo>
                  <a:pt x="3918013" y="7620"/>
                </a:moveTo>
                <a:lnTo>
                  <a:pt x="3914203" y="7620"/>
                </a:lnTo>
                <a:lnTo>
                  <a:pt x="3910393" y="3809"/>
                </a:lnTo>
                <a:lnTo>
                  <a:pt x="3918013" y="3809"/>
                </a:lnTo>
                <a:lnTo>
                  <a:pt x="3918013" y="7620"/>
                </a:lnTo>
                <a:close/>
              </a:path>
              <a:path w="3918585" h="530859">
                <a:moveTo>
                  <a:pt x="7619" y="527037"/>
                </a:moveTo>
                <a:lnTo>
                  <a:pt x="3809" y="523227"/>
                </a:lnTo>
                <a:lnTo>
                  <a:pt x="7619" y="523227"/>
                </a:lnTo>
                <a:lnTo>
                  <a:pt x="7619" y="527037"/>
                </a:lnTo>
                <a:close/>
              </a:path>
              <a:path w="3918585" h="530859">
                <a:moveTo>
                  <a:pt x="3910393" y="527037"/>
                </a:moveTo>
                <a:lnTo>
                  <a:pt x="7619" y="527037"/>
                </a:lnTo>
                <a:lnTo>
                  <a:pt x="7619" y="523227"/>
                </a:lnTo>
                <a:lnTo>
                  <a:pt x="3910393" y="523227"/>
                </a:lnTo>
                <a:lnTo>
                  <a:pt x="3910393" y="527037"/>
                </a:lnTo>
                <a:close/>
              </a:path>
              <a:path w="3918585" h="530859">
                <a:moveTo>
                  <a:pt x="3918013" y="527037"/>
                </a:moveTo>
                <a:lnTo>
                  <a:pt x="3910393" y="527037"/>
                </a:lnTo>
                <a:lnTo>
                  <a:pt x="3914203" y="523227"/>
                </a:lnTo>
                <a:lnTo>
                  <a:pt x="3918013" y="523227"/>
                </a:lnTo>
                <a:lnTo>
                  <a:pt x="3918013" y="527037"/>
                </a:lnTo>
                <a:close/>
              </a:path>
            </a:pathLst>
          </a:custGeom>
          <a:solidFill>
            <a:srgbClr val="000000"/>
          </a:solidFill>
        </p:spPr>
        <p:txBody>
          <a:bodyPr wrap="square" lIns="0" tIns="0" rIns="0" bIns="0" rtlCol="0"/>
          <a:lstStyle/>
          <a:p/>
        </p:txBody>
      </p:sp>
      <p:grpSp>
        <p:nvGrpSpPr>
          <p:cNvPr id="9" name="object 9"/>
          <p:cNvGrpSpPr/>
          <p:nvPr/>
        </p:nvGrpSpPr>
        <p:grpSpPr>
          <a:xfrm>
            <a:off x="1436" y="10312771"/>
            <a:ext cx="7559598" cy="60314"/>
            <a:chOff x="-825" y="10314609"/>
            <a:chExt cx="7560945" cy="60325"/>
          </a:xfrm>
        </p:grpSpPr>
        <p:sp>
          <p:nvSpPr>
            <p:cNvPr id="10" name="object 10"/>
            <p:cNvSpPr/>
            <p:nvPr/>
          </p:nvSpPr>
          <p:spPr>
            <a:xfrm>
              <a:off x="-825" y="10361649"/>
              <a:ext cx="7560309" cy="12700"/>
            </a:xfrm>
            <a:custGeom>
              <a:avLst/>
              <a:gdLst/>
              <a:ahLst/>
              <a:cxnLst/>
              <a:rect l="l" t="t" r="r" b="b"/>
              <a:pathLst>
                <a:path w="7560309" h="12700">
                  <a:moveTo>
                    <a:pt x="7560005" y="12700"/>
                  </a:moveTo>
                  <a:lnTo>
                    <a:pt x="0" y="12700"/>
                  </a:lnTo>
                  <a:lnTo>
                    <a:pt x="0" y="0"/>
                  </a:lnTo>
                  <a:lnTo>
                    <a:pt x="7560005" y="0"/>
                  </a:lnTo>
                  <a:lnTo>
                    <a:pt x="7560005" y="12700"/>
                  </a:lnTo>
                  <a:close/>
                </a:path>
              </a:pathLst>
            </a:custGeom>
            <a:solidFill>
              <a:srgbClr val="DD002B"/>
            </a:solidFill>
          </p:spPr>
          <p:txBody>
            <a:bodyPr wrap="square" lIns="0" tIns="0" rIns="0" bIns="0" rtlCol="0"/>
            <a:lstStyle/>
            <a:p/>
          </p:txBody>
        </p:sp>
        <p:sp>
          <p:nvSpPr>
            <p:cNvPr id="11" name="object 11"/>
            <p:cNvSpPr/>
            <p:nvPr/>
          </p:nvSpPr>
          <p:spPr>
            <a:xfrm>
              <a:off x="-825" y="10325645"/>
              <a:ext cx="7560309" cy="12700"/>
            </a:xfrm>
            <a:custGeom>
              <a:avLst/>
              <a:gdLst/>
              <a:ahLst/>
              <a:cxnLst/>
              <a:rect l="l" t="t" r="r" b="b"/>
              <a:pathLst>
                <a:path w="7560309" h="12700">
                  <a:moveTo>
                    <a:pt x="7560005" y="12700"/>
                  </a:moveTo>
                  <a:lnTo>
                    <a:pt x="0" y="12700"/>
                  </a:lnTo>
                  <a:lnTo>
                    <a:pt x="0" y="0"/>
                  </a:lnTo>
                  <a:lnTo>
                    <a:pt x="7560005" y="0"/>
                  </a:lnTo>
                  <a:lnTo>
                    <a:pt x="7560005" y="12700"/>
                  </a:lnTo>
                  <a:close/>
                </a:path>
              </a:pathLst>
            </a:custGeom>
            <a:solidFill>
              <a:srgbClr val="0075C2"/>
            </a:solidFill>
          </p:spPr>
          <p:txBody>
            <a:bodyPr wrap="square" lIns="0" tIns="0" rIns="0" bIns="0" rtlCol="0"/>
            <a:lstStyle/>
            <a:p/>
          </p:txBody>
        </p:sp>
        <p:sp>
          <p:nvSpPr>
            <p:cNvPr id="12" name="object 12"/>
            <p:cNvSpPr/>
            <p:nvPr/>
          </p:nvSpPr>
          <p:spPr>
            <a:xfrm>
              <a:off x="26657" y="10314609"/>
              <a:ext cx="7533640" cy="12700"/>
            </a:xfrm>
            <a:custGeom>
              <a:avLst/>
              <a:gdLst/>
              <a:ahLst/>
              <a:cxnLst/>
              <a:rect l="l" t="t" r="r" b="b"/>
              <a:pathLst>
                <a:path w="7533640" h="12700">
                  <a:moveTo>
                    <a:pt x="0" y="0"/>
                  </a:moveTo>
                  <a:lnTo>
                    <a:pt x="7533017" y="0"/>
                  </a:lnTo>
                  <a:lnTo>
                    <a:pt x="7533017" y="12700"/>
                  </a:lnTo>
                  <a:lnTo>
                    <a:pt x="0" y="12700"/>
                  </a:lnTo>
                  <a:lnTo>
                    <a:pt x="0" y="0"/>
                  </a:lnTo>
                  <a:close/>
                </a:path>
              </a:pathLst>
            </a:custGeom>
            <a:solidFill>
              <a:srgbClr val="0075C2"/>
            </a:solidFill>
          </p:spPr>
          <p:txBody>
            <a:bodyPr wrap="square" lIns="0" tIns="0" rIns="0" bIns="0" rtlCol="0"/>
            <a:lstStyle/>
            <a:p/>
          </p:txBody>
        </p:sp>
      </p:grpSp>
      <p:sp>
        <p:nvSpPr>
          <p:cNvPr id="13" name="object 13"/>
          <p:cNvSpPr txBox="1"/>
          <p:nvPr/>
        </p:nvSpPr>
        <p:spPr>
          <a:xfrm>
            <a:off x="512265" y="588513"/>
            <a:ext cx="1427861" cy="181610"/>
          </a:xfrm>
          <a:prstGeom prst="rect">
            <a:avLst/>
          </a:prstGeom>
        </p:spPr>
        <p:txBody>
          <a:bodyPr vert="horz" wrap="square" lIns="0" tIns="13332" rIns="0" bIns="0" rtlCol="0">
            <a:spAutoFit/>
          </a:bodyPr>
          <a:lstStyle/>
          <a:p>
            <a:pPr marL="12700">
              <a:lnSpc>
                <a:spcPct val="100000"/>
              </a:lnSpc>
              <a:spcBef>
                <a:spcPts val="105"/>
              </a:spcBef>
            </a:pPr>
            <a:r>
              <a:rPr sz="1100" b="1" dirty="0">
                <a:solidFill>
                  <a:srgbClr val="DD002B"/>
                </a:solidFill>
                <a:latin typeface="Arial" panose="020B0604020202020204"/>
                <a:cs typeface="Arial" panose="020B0604020202020204"/>
              </a:rPr>
              <a:t>Technical</a:t>
            </a:r>
            <a:r>
              <a:rPr sz="1100" b="1" spc="-35" dirty="0">
                <a:solidFill>
                  <a:srgbClr val="DD002B"/>
                </a:solidFill>
                <a:latin typeface="Arial" panose="020B0604020202020204"/>
                <a:cs typeface="Arial" panose="020B0604020202020204"/>
              </a:rPr>
              <a:t> </a:t>
            </a:r>
            <a:r>
              <a:rPr sz="1100" b="1" dirty="0">
                <a:solidFill>
                  <a:srgbClr val="DD002B"/>
                </a:solidFill>
                <a:latin typeface="Arial" panose="020B0604020202020204"/>
                <a:cs typeface="Arial" panose="020B0604020202020204"/>
              </a:rPr>
              <a:t>Data</a:t>
            </a:r>
            <a:r>
              <a:rPr sz="1100" b="1" spc="-35" dirty="0">
                <a:solidFill>
                  <a:srgbClr val="DD002B"/>
                </a:solidFill>
                <a:latin typeface="Arial" panose="020B0604020202020204"/>
                <a:cs typeface="Arial" panose="020B0604020202020204"/>
              </a:rPr>
              <a:t> </a:t>
            </a:r>
            <a:r>
              <a:rPr sz="1100" b="1" spc="-10" dirty="0">
                <a:solidFill>
                  <a:srgbClr val="DD002B"/>
                </a:solidFill>
                <a:latin typeface="Arial" panose="020B0604020202020204"/>
                <a:cs typeface="Arial" panose="020B0604020202020204"/>
              </a:rPr>
              <a:t>Sheet</a:t>
            </a:r>
            <a:endParaRPr sz="1100">
              <a:latin typeface="Arial" panose="020B0604020202020204"/>
              <a:cs typeface="Arial" panose="020B0604020202020204"/>
            </a:endParaRPr>
          </a:p>
        </p:txBody>
      </p:sp>
      <p:sp>
        <p:nvSpPr>
          <p:cNvPr id="18" name="object 18"/>
          <p:cNvSpPr txBox="1"/>
          <p:nvPr/>
        </p:nvSpPr>
        <p:spPr>
          <a:xfrm>
            <a:off x="5890075" y="9394274"/>
            <a:ext cx="1092005" cy="153670"/>
          </a:xfrm>
          <a:prstGeom prst="rect">
            <a:avLst/>
          </a:prstGeom>
        </p:spPr>
        <p:txBody>
          <a:bodyPr vert="horz" wrap="square" lIns="0" tIns="0" rIns="0" bIns="0" rtlCol="0">
            <a:spAutoFit/>
          </a:bodyPr>
          <a:lstStyle/>
          <a:p>
            <a:pPr marL="12700">
              <a:lnSpc>
                <a:spcPct val="100000"/>
              </a:lnSpc>
            </a:pPr>
            <a:r>
              <a:rPr sz="1000" b="1" spc="-10" dirty="0">
                <a:solidFill>
                  <a:srgbClr val="646464"/>
                </a:solidFill>
                <a:latin typeface="Arial" panose="020B0604020202020204"/>
                <a:cs typeface="Arial" panose="020B0604020202020204"/>
                <a:hlinkClick r:id="rId2"/>
              </a:rPr>
              <a:t>www.cosl.com.cn</a:t>
            </a:r>
            <a:endParaRPr sz="1000">
              <a:latin typeface="Arial" panose="020B0604020202020204"/>
              <a:cs typeface="Arial" panose="020B0604020202020204"/>
            </a:endParaRPr>
          </a:p>
        </p:txBody>
      </p:sp>
      <p:sp>
        <p:nvSpPr>
          <p:cNvPr id="19" name="object 19"/>
          <p:cNvSpPr txBox="1"/>
          <p:nvPr/>
        </p:nvSpPr>
        <p:spPr>
          <a:xfrm>
            <a:off x="4783467" y="9559345"/>
            <a:ext cx="2198613" cy="743585"/>
          </a:xfrm>
          <a:prstGeom prst="rect">
            <a:avLst/>
          </a:prstGeom>
        </p:spPr>
        <p:txBody>
          <a:bodyPr vert="horz" wrap="square" lIns="0" tIns="0" rIns="0" bIns="0" rtlCol="0">
            <a:spAutoFit/>
          </a:bodyPr>
          <a:lstStyle/>
          <a:p>
            <a:pPr marR="5080" algn="r">
              <a:lnSpc>
                <a:spcPct val="100000"/>
              </a:lnSpc>
            </a:pPr>
            <a:r>
              <a:rPr sz="1000" b="1" dirty="0">
                <a:solidFill>
                  <a:srgbClr val="646464"/>
                </a:solidFill>
                <a:latin typeface="Arial" panose="020B0604020202020204"/>
                <a:cs typeface="Arial" panose="020B0604020202020204"/>
              </a:rPr>
              <a:t>China</a:t>
            </a:r>
            <a:r>
              <a:rPr sz="1000" b="1" spc="-35" dirty="0">
                <a:solidFill>
                  <a:srgbClr val="646464"/>
                </a:solidFill>
                <a:latin typeface="Arial" panose="020B0604020202020204"/>
                <a:cs typeface="Arial" panose="020B0604020202020204"/>
              </a:rPr>
              <a:t> </a:t>
            </a:r>
            <a:r>
              <a:rPr sz="1000" b="1" dirty="0">
                <a:solidFill>
                  <a:srgbClr val="646464"/>
                </a:solidFill>
                <a:latin typeface="Arial" panose="020B0604020202020204"/>
                <a:cs typeface="Arial" panose="020B0604020202020204"/>
              </a:rPr>
              <a:t>Oilfield</a:t>
            </a:r>
            <a:r>
              <a:rPr sz="1000" b="1" spc="-35" dirty="0">
                <a:solidFill>
                  <a:srgbClr val="646464"/>
                </a:solidFill>
                <a:latin typeface="Arial" panose="020B0604020202020204"/>
                <a:cs typeface="Arial" panose="020B0604020202020204"/>
              </a:rPr>
              <a:t> </a:t>
            </a:r>
            <a:r>
              <a:rPr sz="1000" b="1" dirty="0">
                <a:solidFill>
                  <a:srgbClr val="646464"/>
                </a:solidFill>
                <a:latin typeface="Arial" panose="020B0604020202020204"/>
                <a:cs typeface="Arial" panose="020B0604020202020204"/>
              </a:rPr>
              <a:t>Services</a:t>
            </a:r>
            <a:r>
              <a:rPr sz="1000" b="1" spc="-30" dirty="0">
                <a:solidFill>
                  <a:srgbClr val="646464"/>
                </a:solidFill>
                <a:latin typeface="Arial" panose="020B0604020202020204"/>
                <a:cs typeface="Arial" panose="020B0604020202020204"/>
              </a:rPr>
              <a:t> </a:t>
            </a:r>
            <a:r>
              <a:rPr sz="1000" b="1" spc="-10" dirty="0">
                <a:solidFill>
                  <a:srgbClr val="646464"/>
                </a:solidFill>
                <a:latin typeface="Arial" panose="020B0604020202020204"/>
                <a:cs typeface="Arial" panose="020B0604020202020204"/>
              </a:rPr>
              <a:t>Limited</a:t>
            </a:r>
            <a:endParaRPr sz="1000">
              <a:latin typeface="Arial" panose="020B0604020202020204"/>
              <a:cs typeface="Arial" panose="020B0604020202020204"/>
            </a:endParaRPr>
          </a:p>
          <a:p>
            <a:pPr marR="5080" algn="r">
              <a:lnSpc>
                <a:spcPts val="1100"/>
              </a:lnSpc>
              <a:spcBef>
                <a:spcPts val="100"/>
              </a:spcBef>
            </a:pPr>
            <a:r>
              <a:rPr sz="1000" dirty="0">
                <a:solidFill>
                  <a:srgbClr val="646464"/>
                </a:solidFill>
                <a:latin typeface="Arial" panose="020B0604020202020204"/>
                <a:cs typeface="Arial" panose="020B0604020202020204"/>
              </a:rPr>
              <a:t>No.81,</a:t>
            </a:r>
            <a:r>
              <a:rPr sz="1000" spc="-30" dirty="0">
                <a:solidFill>
                  <a:srgbClr val="646464"/>
                </a:solidFill>
                <a:latin typeface="Arial" panose="020B0604020202020204"/>
                <a:cs typeface="Arial" panose="020B0604020202020204"/>
              </a:rPr>
              <a:t> </a:t>
            </a:r>
            <a:r>
              <a:rPr sz="1000" dirty="0">
                <a:solidFill>
                  <a:srgbClr val="646464"/>
                </a:solidFill>
                <a:latin typeface="Arial" panose="020B0604020202020204"/>
                <a:cs typeface="Arial" panose="020B0604020202020204"/>
              </a:rPr>
              <a:t>Xinggong</a:t>
            </a:r>
            <a:r>
              <a:rPr sz="1000" spc="-30" dirty="0">
                <a:solidFill>
                  <a:srgbClr val="646464"/>
                </a:solidFill>
                <a:latin typeface="Arial" panose="020B0604020202020204"/>
                <a:cs typeface="Arial" panose="020B0604020202020204"/>
              </a:rPr>
              <a:t> </a:t>
            </a:r>
            <a:r>
              <a:rPr sz="1000" dirty="0">
                <a:solidFill>
                  <a:srgbClr val="646464"/>
                </a:solidFill>
                <a:latin typeface="Arial" panose="020B0604020202020204"/>
                <a:cs typeface="Arial" panose="020B0604020202020204"/>
              </a:rPr>
              <a:t>West</a:t>
            </a:r>
            <a:r>
              <a:rPr sz="1000" spc="-25" dirty="0">
                <a:solidFill>
                  <a:srgbClr val="646464"/>
                </a:solidFill>
                <a:latin typeface="Arial" panose="020B0604020202020204"/>
                <a:cs typeface="Arial" panose="020B0604020202020204"/>
              </a:rPr>
              <a:t> </a:t>
            </a:r>
            <a:r>
              <a:rPr sz="1000" dirty="0">
                <a:solidFill>
                  <a:srgbClr val="646464"/>
                </a:solidFill>
                <a:latin typeface="Arial" panose="020B0604020202020204"/>
                <a:cs typeface="Arial" panose="020B0604020202020204"/>
              </a:rPr>
              <a:t>Street,</a:t>
            </a:r>
            <a:r>
              <a:rPr sz="1000" spc="-25" dirty="0">
                <a:solidFill>
                  <a:srgbClr val="646464"/>
                </a:solidFill>
                <a:latin typeface="Arial" panose="020B0604020202020204"/>
                <a:cs typeface="Arial" panose="020B0604020202020204"/>
              </a:rPr>
              <a:t> </a:t>
            </a:r>
            <a:r>
              <a:rPr sz="1000" spc="-10" dirty="0">
                <a:solidFill>
                  <a:srgbClr val="646464"/>
                </a:solidFill>
                <a:latin typeface="Arial" panose="020B0604020202020204"/>
                <a:cs typeface="Arial" panose="020B0604020202020204"/>
              </a:rPr>
              <a:t>Yanjiao,</a:t>
            </a:r>
            <a:endParaRPr sz="1000">
              <a:latin typeface="Arial" panose="020B0604020202020204"/>
              <a:cs typeface="Arial" panose="020B0604020202020204"/>
            </a:endParaRPr>
          </a:p>
          <a:p>
            <a:pPr marR="5080" algn="r">
              <a:lnSpc>
                <a:spcPts val="1100"/>
              </a:lnSpc>
            </a:pPr>
            <a:r>
              <a:rPr sz="1000" dirty="0">
                <a:solidFill>
                  <a:srgbClr val="646464"/>
                </a:solidFill>
                <a:latin typeface="Arial" panose="020B0604020202020204"/>
                <a:cs typeface="Arial" panose="020B0604020202020204"/>
              </a:rPr>
              <a:t>Sanhe,</a:t>
            </a:r>
            <a:r>
              <a:rPr sz="1000" spc="-30" dirty="0">
                <a:solidFill>
                  <a:srgbClr val="646464"/>
                </a:solidFill>
                <a:latin typeface="Arial" panose="020B0604020202020204"/>
                <a:cs typeface="Arial" panose="020B0604020202020204"/>
              </a:rPr>
              <a:t> </a:t>
            </a:r>
            <a:r>
              <a:rPr sz="1000" dirty="0">
                <a:solidFill>
                  <a:srgbClr val="646464"/>
                </a:solidFill>
                <a:latin typeface="Arial" panose="020B0604020202020204"/>
                <a:cs typeface="Arial" panose="020B0604020202020204"/>
              </a:rPr>
              <a:t>Hebei,</a:t>
            </a:r>
            <a:r>
              <a:rPr sz="1000" spc="-30" dirty="0">
                <a:solidFill>
                  <a:srgbClr val="646464"/>
                </a:solidFill>
                <a:latin typeface="Arial" panose="020B0604020202020204"/>
                <a:cs typeface="Arial" panose="020B0604020202020204"/>
              </a:rPr>
              <a:t> </a:t>
            </a:r>
            <a:r>
              <a:rPr sz="1000" spc="-10" dirty="0">
                <a:solidFill>
                  <a:srgbClr val="646464"/>
                </a:solidFill>
                <a:latin typeface="Arial" panose="020B0604020202020204"/>
                <a:cs typeface="Arial" panose="020B0604020202020204"/>
              </a:rPr>
              <a:t>China</a:t>
            </a:r>
            <a:endParaRPr sz="1000">
              <a:latin typeface="Arial" panose="020B0604020202020204"/>
              <a:cs typeface="Arial" panose="020B0604020202020204"/>
            </a:endParaRPr>
          </a:p>
          <a:p>
            <a:pPr marR="5080" algn="r">
              <a:lnSpc>
                <a:spcPts val="1100"/>
              </a:lnSpc>
              <a:spcBef>
                <a:spcPts val="100"/>
              </a:spcBef>
            </a:pPr>
            <a:r>
              <a:rPr sz="1000" spc="-10" dirty="0">
                <a:solidFill>
                  <a:srgbClr val="646464"/>
                </a:solidFill>
                <a:latin typeface="Arial" panose="020B0604020202020204"/>
                <a:cs typeface="Arial" panose="020B0604020202020204"/>
                <a:hlinkClick r:id="rId3"/>
              </a:rPr>
              <a:t>zhangxd11@cosl.com.cn</a:t>
            </a:r>
            <a:endParaRPr sz="1000">
              <a:latin typeface="Arial" panose="020B0604020202020204"/>
              <a:cs typeface="Arial" panose="020B0604020202020204"/>
            </a:endParaRPr>
          </a:p>
          <a:p>
            <a:pPr marR="5080" algn="r">
              <a:lnSpc>
                <a:spcPts val="1100"/>
              </a:lnSpc>
            </a:pPr>
            <a:r>
              <a:rPr sz="1000" spc="-10" dirty="0">
                <a:solidFill>
                  <a:srgbClr val="646464"/>
                </a:solidFill>
                <a:latin typeface="Arial" panose="020B0604020202020204"/>
                <a:cs typeface="Arial" panose="020B0604020202020204"/>
              </a:rPr>
              <a:t>+86-10-</a:t>
            </a:r>
            <a:r>
              <a:rPr sz="1000" dirty="0">
                <a:solidFill>
                  <a:srgbClr val="646464"/>
                </a:solidFill>
                <a:latin typeface="Arial" panose="020B0604020202020204"/>
                <a:cs typeface="Arial" panose="020B0604020202020204"/>
              </a:rPr>
              <a:t>8452</a:t>
            </a:r>
            <a:r>
              <a:rPr sz="1000" spc="10" dirty="0">
                <a:solidFill>
                  <a:srgbClr val="646464"/>
                </a:solidFill>
                <a:latin typeface="Arial" panose="020B0604020202020204"/>
                <a:cs typeface="Arial" panose="020B0604020202020204"/>
              </a:rPr>
              <a:t> </a:t>
            </a:r>
            <a:r>
              <a:rPr sz="1000" spc="-20" dirty="0">
                <a:solidFill>
                  <a:srgbClr val="646464"/>
                </a:solidFill>
                <a:latin typeface="Arial" panose="020B0604020202020204"/>
                <a:cs typeface="Arial" panose="020B0604020202020204"/>
              </a:rPr>
              <a:t>2344</a:t>
            </a:r>
            <a:endParaRPr sz="1000">
              <a:latin typeface="Arial" panose="020B0604020202020204"/>
              <a:cs typeface="Arial" panose="020B0604020202020204"/>
            </a:endParaRPr>
          </a:p>
        </p:txBody>
      </p:sp>
      <p:sp>
        <p:nvSpPr>
          <p:cNvPr id="20" name="object 20"/>
          <p:cNvSpPr txBox="1"/>
          <p:nvPr/>
        </p:nvSpPr>
        <p:spPr>
          <a:xfrm>
            <a:off x="509344" y="9655897"/>
            <a:ext cx="3731864" cy="433705"/>
          </a:xfrm>
          <a:prstGeom prst="rect">
            <a:avLst/>
          </a:prstGeom>
        </p:spPr>
        <p:txBody>
          <a:bodyPr vert="horz" wrap="square" lIns="0" tIns="3809" rIns="0" bIns="0" rtlCol="0">
            <a:spAutoFit/>
          </a:bodyPr>
          <a:lstStyle/>
          <a:p>
            <a:pPr marL="12700" marR="5080">
              <a:lnSpc>
                <a:spcPct val="100000"/>
              </a:lnSpc>
              <a:spcBef>
                <a:spcPts val="30"/>
              </a:spcBef>
            </a:pPr>
            <a:r>
              <a:rPr sz="700" dirty="0">
                <a:latin typeface="Arial" panose="020B0604020202020204"/>
                <a:cs typeface="Arial" panose="020B0604020202020204"/>
              </a:rPr>
              <a:t>This</a:t>
            </a:r>
            <a:r>
              <a:rPr sz="700" spc="-20" dirty="0">
                <a:latin typeface="Arial" panose="020B0604020202020204"/>
                <a:cs typeface="Arial" panose="020B0604020202020204"/>
              </a:rPr>
              <a:t> </a:t>
            </a:r>
            <a:r>
              <a:rPr sz="700" dirty="0">
                <a:latin typeface="Arial" panose="020B0604020202020204"/>
                <a:cs typeface="Arial" panose="020B0604020202020204"/>
              </a:rPr>
              <a:t>information</a:t>
            </a:r>
            <a:r>
              <a:rPr sz="700" spc="-20" dirty="0">
                <a:latin typeface="Arial" panose="020B0604020202020204"/>
                <a:cs typeface="Arial" panose="020B0604020202020204"/>
              </a:rPr>
              <a:t> </a:t>
            </a:r>
            <a:r>
              <a:rPr sz="700" dirty="0">
                <a:latin typeface="Arial" panose="020B0604020202020204"/>
                <a:cs typeface="Arial" panose="020B0604020202020204"/>
              </a:rPr>
              <a:t>is</a:t>
            </a:r>
            <a:r>
              <a:rPr sz="700" spc="-15" dirty="0">
                <a:latin typeface="Arial" panose="020B0604020202020204"/>
                <a:cs typeface="Arial" panose="020B0604020202020204"/>
              </a:rPr>
              <a:t> </a:t>
            </a:r>
            <a:r>
              <a:rPr sz="700" dirty="0">
                <a:latin typeface="Arial" panose="020B0604020202020204"/>
                <a:cs typeface="Arial" panose="020B0604020202020204"/>
              </a:rPr>
              <a:t>supplied</a:t>
            </a:r>
            <a:r>
              <a:rPr sz="700" spc="-20" dirty="0">
                <a:latin typeface="Arial" panose="020B0604020202020204"/>
                <a:cs typeface="Arial" panose="020B0604020202020204"/>
              </a:rPr>
              <a:t> </a:t>
            </a:r>
            <a:r>
              <a:rPr sz="700" dirty="0">
                <a:latin typeface="Arial" panose="020B0604020202020204"/>
                <a:cs typeface="Arial" panose="020B0604020202020204"/>
              </a:rPr>
              <a:t>solely</a:t>
            </a:r>
            <a:r>
              <a:rPr sz="700" spc="-15" dirty="0">
                <a:latin typeface="Arial" panose="020B0604020202020204"/>
                <a:cs typeface="Arial" panose="020B0604020202020204"/>
              </a:rPr>
              <a:t> </a:t>
            </a:r>
            <a:r>
              <a:rPr sz="700" dirty="0">
                <a:latin typeface="Arial" panose="020B0604020202020204"/>
                <a:cs typeface="Arial" panose="020B0604020202020204"/>
              </a:rPr>
              <a:t>for</a:t>
            </a:r>
            <a:r>
              <a:rPr sz="700" spc="-20" dirty="0">
                <a:latin typeface="Arial" panose="020B0604020202020204"/>
                <a:cs typeface="Arial" panose="020B0604020202020204"/>
              </a:rPr>
              <a:t> </a:t>
            </a:r>
            <a:r>
              <a:rPr sz="700" dirty="0">
                <a:latin typeface="Arial" panose="020B0604020202020204"/>
                <a:cs typeface="Arial" panose="020B0604020202020204"/>
              </a:rPr>
              <a:t>informational</a:t>
            </a:r>
            <a:r>
              <a:rPr sz="700" spc="-15" dirty="0">
                <a:latin typeface="Arial" panose="020B0604020202020204"/>
                <a:cs typeface="Arial" panose="020B0604020202020204"/>
              </a:rPr>
              <a:t> </a:t>
            </a:r>
            <a:r>
              <a:rPr sz="700" dirty="0">
                <a:latin typeface="Arial" panose="020B0604020202020204"/>
                <a:cs typeface="Arial" panose="020B0604020202020204"/>
              </a:rPr>
              <a:t>purposes</a:t>
            </a:r>
            <a:r>
              <a:rPr sz="700" spc="-20" dirty="0">
                <a:latin typeface="Arial" panose="020B0604020202020204"/>
                <a:cs typeface="Arial" panose="020B0604020202020204"/>
              </a:rPr>
              <a:t> </a:t>
            </a:r>
            <a:r>
              <a:rPr sz="700" dirty="0">
                <a:latin typeface="Arial" panose="020B0604020202020204"/>
                <a:cs typeface="Arial" panose="020B0604020202020204"/>
              </a:rPr>
              <a:t>and</a:t>
            </a:r>
            <a:r>
              <a:rPr sz="700" spc="-15" dirty="0">
                <a:latin typeface="Arial" panose="020B0604020202020204"/>
                <a:cs typeface="Arial" panose="020B0604020202020204"/>
              </a:rPr>
              <a:t> </a:t>
            </a:r>
            <a:r>
              <a:rPr sz="700" dirty="0">
                <a:latin typeface="Arial" panose="020B0604020202020204"/>
                <a:cs typeface="Arial" panose="020B0604020202020204"/>
              </a:rPr>
              <a:t>COSL</a:t>
            </a:r>
            <a:r>
              <a:rPr sz="700" spc="-20" dirty="0">
                <a:latin typeface="Arial" panose="020B0604020202020204"/>
                <a:cs typeface="Arial" panose="020B0604020202020204"/>
              </a:rPr>
              <a:t> </a:t>
            </a:r>
            <a:r>
              <a:rPr sz="700" dirty="0">
                <a:latin typeface="Arial" panose="020B0604020202020204"/>
                <a:cs typeface="Arial" panose="020B0604020202020204"/>
              </a:rPr>
              <a:t>makes</a:t>
            </a:r>
            <a:r>
              <a:rPr sz="700" spc="-20" dirty="0">
                <a:latin typeface="Arial" panose="020B0604020202020204"/>
                <a:cs typeface="Arial" panose="020B0604020202020204"/>
              </a:rPr>
              <a:t> </a:t>
            </a:r>
            <a:r>
              <a:rPr sz="700" dirty="0">
                <a:latin typeface="Arial" panose="020B0604020202020204"/>
                <a:cs typeface="Arial" panose="020B0604020202020204"/>
              </a:rPr>
              <a:t>no</a:t>
            </a:r>
            <a:r>
              <a:rPr sz="700" spc="-15" dirty="0">
                <a:latin typeface="Arial" panose="020B0604020202020204"/>
                <a:cs typeface="Arial" panose="020B0604020202020204"/>
              </a:rPr>
              <a:t> </a:t>
            </a:r>
            <a:r>
              <a:rPr sz="700" spc="-10" dirty="0">
                <a:latin typeface="Arial" panose="020B0604020202020204"/>
                <a:cs typeface="Arial" panose="020B0604020202020204"/>
              </a:rPr>
              <a:t>guarantees</a:t>
            </a:r>
            <a:r>
              <a:rPr sz="700" spc="500" dirty="0">
                <a:latin typeface="Arial" panose="020B0604020202020204"/>
                <a:cs typeface="Arial" panose="020B0604020202020204"/>
              </a:rPr>
              <a:t> </a:t>
            </a:r>
            <a:r>
              <a:rPr sz="700" dirty="0">
                <a:latin typeface="Arial" panose="020B0604020202020204"/>
                <a:cs typeface="Arial" panose="020B0604020202020204"/>
              </a:rPr>
              <a:t>or</a:t>
            </a:r>
            <a:r>
              <a:rPr sz="700" spc="-20" dirty="0">
                <a:latin typeface="Arial" panose="020B0604020202020204"/>
                <a:cs typeface="Arial" panose="020B0604020202020204"/>
              </a:rPr>
              <a:t> </a:t>
            </a:r>
            <a:r>
              <a:rPr sz="700" dirty="0">
                <a:latin typeface="Arial" panose="020B0604020202020204"/>
                <a:cs typeface="Arial" panose="020B0604020202020204"/>
              </a:rPr>
              <a:t>warranties,</a:t>
            </a:r>
            <a:r>
              <a:rPr sz="700" spc="-15" dirty="0">
                <a:latin typeface="Arial" panose="020B0604020202020204"/>
                <a:cs typeface="Arial" panose="020B0604020202020204"/>
              </a:rPr>
              <a:t> </a:t>
            </a:r>
            <a:r>
              <a:rPr sz="700" dirty="0">
                <a:latin typeface="Arial" panose="020B0604020202020204"/>
                <a:cs typeface="Arial" panose="020B0604020202020204"/>
              </a:rPr>
              <a:t>either</a:t>
            </a:r>
            <a:r>
              <a:rPr sz="700" spc="-15" dirty="0">
                <a:latin typeface="Arial" panose="020B0604020202020204"/>
                <a:cs typeface="Arial" panose="020B0604020202020204"/>
              </a:rPr>
              <a:t> </a:t>
            </a:r>
            <a:r>
              <a:rPr sz="700" dirty="0">
                <a:latin typeface="Arial" panose="020B0604020202020204"/>
                <a:cs typeface="Arial" panose="020B0604020202020204"/>
              </a:rPr>
              <a:t>expressed</a:t>
            </a:r>
            <a:r>
              <a:rPr sz="700" spc="-15" dirty="0">
                <a:latin typeface="Arial" panose="020B0604020202020204"/>
                <a:cs typeface="Arial" panose="020B0604020202020204"/>
              </a:rPr>
              <a:t> </a:t>
            </a:r>
            <a:r>
              <a:rPr sz="700" dirty="0">
                <a:latin typeface="Arial" panose="020B0604020202020204"/>
                <a:cs typeface="Arial" panose="020B0604020202020204"/>
              </a:rPr>
              <a:t>or</a:t>
            </a:r>
            <a:r>
              <a:rPr sz="700" spc="-15" dirty="0">
                <a:latin typeface="Arial" panose="020B0604020202020204"/>
                <a:cs typeface="Arial" panose="020B0604020202020204"/>
              </a:rPr>
              <a:t> </a:t>
            </a:r>
            <a:r>
              <a:rPr sz="700" dirty="0">
                <a:latin typeface="Arial" panose="020B0604020202020204"/>
                <a:cs typeface="Arial" panose="020B0604020202020204"/>
              </a:rPr>
              <a:t>implied,</a:t>
            </a:r>
            <a:r>
              <a:rPr sz="700" spc="-15" dirty="0">
                <a:latin typeface="Arial" panose="020B0604020202020204"/>
                <a:cs typeface="Arial" panose="020B0604020202020204"/>
              </a:rPr>
              <a:t> </a:t>
            </a:r>
            <a:r>
              <a:rPr sz="700" dirty="0">
                <a:latin typeface="Arial" panose="020B0604020202020204"/>
                <a:cs typeface="Arial" panose="020B0604020202020204"/>
              </a:rPr>
              <a:t>with</a:t>
            </a:r>
            <a:r>
              <a:rPr sz="700" spc="-15" dirty="0">
                <a:latin typeface="Arial" panose="020B0604020202020204"/>
                <a:cs typeface="Arial" panose="020B0604020202020204"/>
              </a:rPr>
              <a:t> </a:t>
            </a:r>
            <a:r>
              <a:rPr sz="700" dirty="0">
                <a:latin typeface="Arial" panose="020B0604020202020204"/>
                <a:cs typeface="Arial" panose="020B0604020202020204"/>
              </a:rPr>
              <a:t>respect</a:t>
            </a:r>
            <a:r>
              <a:rPr sz="700" spc="-15" dirty="0">
                <a:latin typeface="Arial" panose="020B0604020202020204"/>
                <a:cs typeface="Arial" panose="020B0604020202020204"/>
              </a:rPr>
              <a:t> </a:t>
            </a:r>
            <a:r>
              <a:rPr sz="700" dirty="0">
                <a:latin typeface="Arial" panose="020B0604020202020204"/>
                <a:cs typeface="Arial" panose="020B0604020202020204"/>
              </a:rPr>
              <a:t>to</a:t>
            </a:r>
            <a:r>
              <a:rPr sz="700" spc="-20" dirty="0">
                <a:latin typeface="Arial" panose="020B0604020202020204"/>
                <a:cs typeface="Arial" panose="020B0604020202020204"/>
              </a:rPr>
              <a:t> </a:t>
            </a:r>
            <a:r>
              <a:rPr sz="700" dirty="0">
                <a:latin typeface="Arial" panose="020B0604020202020204"/>
                <a:cs typeface="Arial" panose="020B0604020202020204"/>
              </a:rPr>
              <a:t>the</a:t>
            </a:r>
            <a:r>
              <a:rPr sz="700" spc="-15" dirty="0">
                <a:latin typeface="Arial" panose="020B0604020202020204"/>
                <a:cs typeface="Arial" panose="020B0604020202020204"/>
              </a:rPr>
              <a:t> </a:t>
            </a:r>
            <a:r>
              <a:rPr sz="700" dirty="0">
                <a:latin typeface="Arial" panose="020B0604020202020204"/>
                <a:cs typeface="Arial" panose="020B0604020202020204"/>
              </a:rPr>
              <a:t>accuracy</a:t>
            </a:r>
            <a:r>
              <a:rPr sz="700" spc="-15" dirty="0">
                <a:latin typeface="Arial" panose="020B0604020202020204"/>
                <a:cs typeface="Arial" panose="020B0604020202020204"/>
              </a:rPr>
              <a:t> </a:t>
            </a:r>
            <a:r>
              <a:rPr sz="700" dirty="0">
                <a:latin typeface="Arial" panose="020B0604020202020204"/>
                <a:cs typeface="Arial" panose="020B0604020202020204"/>
              </a:rPr>
              <a:t>and</a:t>
            </a:r>
            <a:r>
              <a:rPr sz="700" spc="-15" dirty="0">
                <a:latin typeface="Arial" panose="020B0604020202020204"/>
                <a:cs typeface="Arial" panose="020B0604020202020204"/>
              </a:rPr>
              <a:t> </a:t>
            </a:r>
            <a:r>
              <a:rPr sz="700" dirty="0">
                <a:latin typeface="Arial" panose="020B0604020202020204"/>
                <a:cs typeface="Arial" panose="020B0604020202020204"/>
              </a:rPr>
              <a:t>use</a:t>
            </a:r>
            <a:r>
              <a:rPr sz="700" spc="-15" dirty="0">
                <a:latin typeface="Arial" panose="020B0604020202020204"/>
                <a:cs typeface="Arial" panose="020B0604020202020204"/>
              </a:rPr>
              <a:t> </a:t>
            </a:r>
            <a:r>
              <a:rPr sz="700" dirty="0">
                <a:latin typeface="Arial" panose="020B0604020202020204"/>
                <a:cs typeface="Arial" panose="020B0604020202020204"/>
              </a:rPr>
              <a:t>of</a:t>
            </a:r>
            <a:r>
              <a:rPr sz="700" spc="-15" dirty="0">
                <a:latin typeface="Arial" panose="020B0604020202020204"/>
                <a:cs typeface="Arial" panose="020B0604020202020204"/>
              </a:rPr>
              <a:t> </a:t>
            </a:r>
            <a:r>
              <a:rPr sz="700" dirty="0">
                <a:latin typeface="Arial" panose="020B0604020202020204"/>
                <a:cs typeface="Arial" panose="020B0604020202020204"/>
              </a:rPr>
              <a:t>this</a:t>
            </a:r>
            <a:r>
              <a:rPr sz="700" spc="-15" dirty="0">
                <a:latin typeface="Arial" panose="020B0604020202020204"/>
                <a:cs typeface="Arial" panose="020B0604020202020204"/>
              </a:rPr>
              <a:t> </a:t>
            </a:r>
            <a:r>
              <a:rPr sz="700" spc="-10" dirty="0">
                <a:latin typeface="Arial" panose="020B0604020202020204"/>
                <a:cs typeface="Arial" panose="020B0604020202020204"/>
              </a:rPr>
              <a:t>data.</a:t>
            </a:r>
            <a:r>
              <a:rPr sz="700" spc="500" dirty="0">
                <a:latin typeface="Arial" panose="020B0604020202020204"/>
                <a:cs typeface="Arial" panose="020B0604020202020204"/>
              </a:rPr>
              <a:t> </a:t>
            </a:r>
            <a:r>
              <a:rPr sz="700" dirty="0">
                <a:latin typeface="Arial" panose="020B0604020202020204"/>
                <a:cs typeface="Arial" panose="020B0604020202020204"/>
              </a:rPr>
              <a:t>All</a:t>
            </a:r>
            <a:r>
              <a:rPr sz="700" spc="-20" dirty="0">
                <a:latin typeface="Arial" panose="020B0604020202020204"/>
                <a:cs typeface="Arial" panose="020B0604020202020204"/>
              </a:rPr>
              <a:t> </a:t>
            </a:r>
            <a:r>
              <a:rPr sz="700" dirty="0">
                <a:latin typeface="Arial" panose="020B0604020202020204"/>
                <a:cs typeface="Arial" panose="020B0604020202020204"/>
              </a:rPr>
              <a:t>product</a:t>
            </a:r>
            <a:r>
              <a:rPr sz="700" spc="-15" dirty="0">
                <a:latin typeface="Arial" panose="020B0604020202020204"/>
                <a:cs typeface="Arial" panose="020B0604020202020204"/>
              </a:rPr>
              <a:t> </a:t>
            </a:r>
            <a:r>
              <a:rPr sz="700" dirty="0">
                <a:latin typeface="Arial" panose="020B0604020202020204"/>
                <a:cs typeface="Arial" panose="020B0604020202020204"/>
              </a:rPr>
              <a:t>warranties</a:t>
            </a:r>
            <a:r>
              <a:rPr sz="700" spc="-20" dirty="0">
                <a:latin typeface="Arial" panose="020B0604020202020204"/>
                <a:cs typeface="Arial" panose="020B0604020202020204"/>
              </a:rPr>
              <a:t> </a:t>
            </a:r>
            <a:r>
              <a:rPr sz="700" dirty="0">
                <a:latin typeface="Arial" panose="020B0604020202020204"/>
                <a:cs typeface="Arial" panose="020B0604020202020204"/>
              </a:rPr>
              <a:t>and</a:t>
            </a:r>
            <a:r>
              <a:rPr sz="700" spc="-15" dirty="0">
                <a:latin typeface="Arial" panose="020B0604020202020204"/>
                <a:cs typeface="Arial" panose="020B0604020202020204"/>
              </a:rPr>
              <a:t> </a:t>
            </a:r>
            <a:r>
              <a:rPr sz="700" dirty="0">
                <a:latin typeface="Arial" panose="020B0604020202020204"/>
                <a:cs typeface="Arial" panose="020B0604020202020204"/>
              </a:rPr>
              <a:t>guarantees</a:t>
            </a:r>
            <a:r>
              <a:rPr sz="700" spc="-20" dirty="0">
                <a:latin typeface="Arial" panose="020B0604020202020204"/>
                <a:cs typeface="Arial" panose="020B0604020202020204"/>
              </a:rPr>
              <a:t> </a:t>
            </a:r>
            <a:r>
              <a:rPr sz="700" dirty="0">
                <a:latin typeface="Arial" panose="020B0604020202020204"/>
                <a:cs typeface="Arial" panose="020B0604020202020204"/>
              </a:rPr>
              <a:t>shall</a:t>
            </a:r>
            <a:r>
              <a:rPr sz="700" spc="-15" dirty="0">
                <a:latin typeface="Arial" panose="020B0604020202020204"/>
                <a:cs typeface="Arial" panose="020B0604020202020204"/>
              </a:rPr>
              <a:t> </a:t>
            </a:r>
            <a:r>
              <a:rPr sz="700" dirty="0">
                <a:latin typeface="Arial" panose="020B0604020202020204"/>
                <a:cs typeface="Arial" panose="020B0604020202020204"/>
              </a:rPr>
              <a:t>be</a:t>
            </a:r>
            <a:r>
              <a:rPr sz="700" spc="-15" dirty="0">
                <a:latin typeface="Arial" panose="020B0604020202020204"/>
                <a:cs typeface="Arial" panose="020B0604020202020204"/>
              </a:rPr>
              <a:t> </a:t>
            </a:r>
            <a:r>
              <a:rPr sz="700" dirty="0">
                <a:latin typeface="Arial" panose="020B0604020202020204"/>
                <a:cs typeface="Arial" panose="020B0604020202020204"/>
              </a:rPr>
              <a:t>governed</a:t>
            </a:r>
            <a:r>
              <a:rPr sz="700" spc="-20" dirty="0">
                <a:latin typeface="Arial" panose="020B0604020202020204"/>
                <a:cs typeface="Arial" panose="020B0604020202020204"/>
              </a:rPr>
              <a:t> </a:t>
            </a:r>
            <a:r>
              <a:rPr sz="700" dirty="0">
                <a:latin typeface="Arial" panose="020B0604020202020204"/>
                <a:cs typeface="Arial" panose="020B0604020202020204"/>
              </a:rPr>
              <a:t>by</a:t>
            </a:r>
            <a:r>
              <a:rPr sz="700" spc="-15" dirty="0">
                <a:latin typeface="Arial" panose="020B0604020202020204"/>
                <a:cs typeface="Arial" panose="020B0604020202020204"/>
              </a:rPr>
              <a:t> </a:t>
            </a:r>
            <a:r>
              <a:rPr sz="700" dirty="0">
                <a:latin typeface="Arial" panose="020B0604020202020204"/>
                <a:cs typeface="Arial" panose="020B0604020202020204"/>
              </a:rPr>
              <a:t>the</a:t>
            </a:r>
            <a:r>
              <a:rPr sz="700" spc="-20" dirty="0">
                <a:latin typeface="Arial" panose="020B0604020202020204"/>
                <a:cs typeface="Arial" panose="020B0604020202020204"/>
              </a:rPr>
              <a:t> </a:t>
            </a:r>
            <a:r>
              <a:rPr sz="700" dirty="0">
                <a:latin typeface="Arial" panose="020B0604020202020204"/>
                <a:cs typeface="Arial" panose="020B0604020202020204"/>
              </a:rPr>
              <a:t>Standard</a:t>
            </a:r>
            <a:r>
              <a:rPr sz="700" spc="-15" dirty="0">
                <a:latin typeface="Arial" panose="020B0604020202020204"/>
                <a:cs typeface="Arial" panose="020B0604020202020204"/>
              </a:rPr>
              <a:t> </a:t>
            </a:r>
            <a:r>
              <a:rPr sz="700" dirty="0">
                <a:latin typeface="Arial" panose="020B0604020202020204"/>
                <a:cs typeface="Arial" panose="020B0604020202020204"/>
              </a:rPr>
              <a:t>Terms</a:t>
            </a:r>
            <a:r>
              <a:rPr sz="700" spc="-20" dirty="0">
                <a:latin typeface="Arial" panose="020B0604020202020204"/>
                <a:cs typeface="Arial" panose="020B0604020202020204"/>
              </a:rPr>
              <a:t> </a:t>
            </a:r>
            <a:r>
              <a:rPr sz="700" dirty="0">
                <a:latin typeface="Arial" panose="020B0604020202020204"/>
                <a:cs typeface="Arial" panose="020B0604020202020204"/>
              </a:rPr>
              <a:t>of</a:t>
            </a:r>
            <a:r>
              <a:rPr sz="700" spc="-15" dirty="0">
                <a:latin typeface="Arial" panose="020B0604020202020204"/>
                <a:cs typeface="Arial" panose="020B0604020202020204"/>
              </a:rPr>
              <a:t> </a:t>
            </a:r>
            <a:r>
              <a:rPr sz="700" spc="-10" dirty="0">
                <a:latin typeface="Arial" panose="020B0604020202020204"/>
                <a:cs typeface="Arial" panose="020B0604020202020204"/>
              </a:rPr>
              <a:t>Sale.</a:t>
            </a:r>
            <a:endParaRPr sz="700">
              <a:latin typeface="Arial" panose="020B0604020202020204"/>
              <a:cs typeface="Arial" panose="020B0604020202020204"/>
            </a:endParaRPr>
          </a:p>
          <a:p>
            <a:pPr marL="12700">
              <a:lnSpc>
                <a:spcPct val="100000"/>
              </a:lnSpc>
            </a:pPr>
            <a:r>
              <a:rPr sz="700" dirty="0">
                <a:latin typeface="Arial" panose="020B0604020202020204"/>
                <a:cs typeface="Arial" panose="020B0604020202020204"/>
              </a:rPr>
              <a:t>Nothing</a:t>
            </a:r>
            <a:r>
              <a:rPr sz="700" spc="-15" dirty="0">
                <a:latin typeface="Arial" panose="020B0604020202020204"/>
                <a:cs typeface="Arial" panose="020B0604020202020204"/>
              </a:rPr>
              <a:t> </a:t>
            </a:r>
            <a:r>
              <a:rPr sz="700" dirty="0">
                <a:latin typeface="Arial" panose="020B0604020202020204"/>
                <a:cs typeface="Arial" panose="020B0604020202020204"/>
              </a:rPr>
              <a:t>in</a:t>
            </a:r>
            <a:r>
              <a:rPr sz="700" spc="-15" dirty="0">
                <a:latin typeface="Arial" panose="020B0604020202020204"/>
                <a:cs typeface="Arial" panose="020B0604020202020204"/>
              </a:rPr>
              <a:t> </a:t>
            </a:r>
            <a:r>
              <a:rPr sz="700" dirty="0">
                <a:latin typeface="Arial" panose="020B0604020202020204"/>
                <a:cs typeface="Arial" panose="020B0604020202020204"/>
              </a:rPr>
              <a:t>this</a:t>
            </a:r>
            <a:r>
              <a:rPr sz="700" spc="-15" dirty="0">
                <a:latin typeface="Arial" panose="020B0604020202020204"/>
                <a:cs typeface="Arial" panose="020B0604020202020204"/>
              </a:rPr>
              <a:t> </a:t>
            </a:r>
            <a:r>
              <a:rPr sz="700" dirty="0">
                <a:latin typeface="Arial" panose="020B0604020202020204"/>
                <a:cs typeface="Arial" panose="020B0604020202020204"/>
              </a:rPr>
              <a:t>document</a:t>
            </a:r>
            <a:r>
              <a:rPr sz="700" spc="-15" dirty="0">
                <a:latin typeface="Arial" panose="020B0604020202020204"/>
                <a:cs typeface="Arial" panose="020B0604020202020204"/>
              </a:rPr>
              <a:t> </a:t>
            </a:r>
            <a:r>
              <a:rPr sz="700" dirty="0">
                <a:latin typeface="Arial" panose="020B0604020202020204"/>
                <a:cs typeface="Arial" panose="020B0604020202020204"/>
              </a:rPr>
              <a:t>is</a:t>
            </a:r>
            <a:r>
              <a:rPr sz="700" spc="-15" dirty="0">
                <a:latin typeface="Arial" panose="020B0604020202020204"/>
                <a:cs typeface="Arial" panose="020B0604020202020204"/>
              </a:rPr>
              <a:t> </a:t>
            </a:r>
            <a:r>
              <a:rPr sz="700" dirty="0">
                <a:latin typeface="Arial" panose="020B0604020202020204"/>
                <a:cs typeface="Arial" panose="020B0604020202020204"/>
              </a:rPr>
              <a:t>legal</a:t>
            </a:r>
            <a:r>
              <a:rPr sz="700" spc="-15" dirty="0">
                <a:latin typeface="Arial" panose="020B0604020202020204"/>
                <a:cs typeface="Arial" panose="020B0604020202020204"/>
              </a:rPr>
              <a:t> </a:t>
            </a:r>
            <a:r>
              <a:rPr sz="700" dirty="0">
                <a:latin typeface="Arial" panose="020B0604020202020204"/>
                <a:cs typeface="Arial" panose="020B0604020202020204"/>
              </a:rPr>
              <a:t>advice</a:t>
            </a:r>
            <a:r>
              <a:rPr sz="700" spc="-15" dirty="0">
                <a:latin typeface="Arial" panose="020B0604020202020204"/>
                <a:cs typeface="Arial" panose="020B0604020202020204"/>
              </a:rPr>
              <a:t> </a:t>
            </a:r>
            <a:r>
              <a:rPr sz="700" dirty="0">
                <a:latin typeface="Arial" panose="020B0604020202020204"/>
                <a:cs typeface="Arial" panose="020B0604020202020204"/>
              </a:rPr>
              <a:t>or</a:t>
            </a:r>
            <a:r>
              <a:rPr sz="700" spc="-15" dirty="0">
                <a:latin typeface="Arial" panose="020B0604020202020204"/>
                <a:cs typeface="Arial" panose="020B0604020202020204"/>
              </a:rPr>
              <a:t> </a:t>
            </a:r>
            <a:r>
              <a:rPr sz="700" dirty="0">
                <a:latin typeface="Arial" panose="020B0604020202020204"/>
                <a:cs typeface="Arial" panose="020B0604020202020204"/>
              </a:rPr>
              <a:t>is</a:t>
            </a:r>
            <a:r>
              <a:rPr sz="700" spc="-10" dirty="0">
                <a:latin typeface="Arial" panose="020B0604020202020204"/>
                <a:cs typeface="Arial" panose="020B0604020202020204"/>
              </a:rPr>
              <a:t> </a:t>
            </a:r>
            <a:r>
              <a:rPr sz="700" dirty="0">
                <a:latin typeface="Arial" panose="020B0604020202020204"/>
                <a:cs typeface="Arial" panose="020B0604020202020204"/>
              </a:rPr>
              <a:t>a</a:t>
            </a:r>
            <a:r>
              <a:rPr sz="700" spc="-15" dirty="0">
                <a:latin typeface="Arial" panose="020B0604020202020204"/>
                <a:cs typeface="Arial" panose="020B0604020202020204"/>
              </a:rPr>
              <a:t> </a:t>
            </a:r>
            <a:r>
              <a:rPr sz="700" dirty="0">
                <a:latin typeface="Arial" panose="020B0604020202020204"/>
                <a:cs typeface="Arial" panose="020B0604020202020204"/>
              </a:rPr>
              <a:t>substitute</a:t>
            </a:r>
            <a:r>
              <a:rPr sz="700" spc="-15" dirty="0">
                <a:latin typeface="Arial" panose="020B0604020202020204"/>
                <a:cs typeface="Arial" panose="020B0604020202020204"/>
              </a:rPr>
              <a:t> </a:t>
            </a:r>
            <a:r>
              <a:rPr sz="700" dirty="0">
                <a:latin typeface="Arial" panose="020B0604020202020204"/>
                <a:cs typeface="Arial" panose="020B0604020202020204"/>
              </a:rPr>
              <a:t>for</a:t>
            </a:r>
            <a:r>
              <a:rPr sz="700" spc="-15" dirty="0">
                <a:latin typeface="Arial" panose="020B0604020202020204"/>
                <a:cs typeface="Arial" panose="020B0604020202020204"/>
              </a:rPr>
              <a:t> </a:t>
            </a:r>
            <a:r>
              <a:rPr sz="700" dirty="0">
                <a:latin typeface="Arial" panose="020B0604020202020204"/>
                <a:cs typeface="Arial" panose="020B0604020202020204"/>
              </a:rPr>
              <a:t>competent</a:t>
            </a:r>
            <a:r>
              <a:rPr sz="700" spc="-15" dirty="0">
                <a:latin typeface="Arial" panose="020B0604020202020204"/>
                <a:cs typeface="Arial" panose="020B0604020202020204"/>
              </a:rPr>
              <a:t> </a:t>
            </a:r>
            <a:r>
              <a:rPr sz="700" dirty="0">
                <a:latin typeface="Arial" panose="020B0604020202020204"/>
                <a:cs typeface="Arial" panose="020B0604020202020204"/>
              </a:rPr>
              <a:t>legal</a:t>
            </a:r>
            <a:r>
              <a:rPr sz="700" spc="-15" dirty="0">
                <a:latin typeface="Arial" panose="020B0604020202020204"/>
                <a:cs typeface="Arial" panose="020B0604020202020204"/>
              </a:rPr>
              <a:t> </a:t>
            </a:r>
            <a:r>
              <a:rPr sz="700" spc="-10" dirty="0">
                <a:latin typeface="Arial" panose="020B0604020202020204"/>
                <a:cs typeface="Arial" panose="020B0604020202020204"/>
              </a:rPr>
              <a:t>advice.</a:t>
            </a:r>
            <a:endParaRPr sz="700">
              <a:latin typeface="Arial" panose="020B0604020202020204"/>
              <a:cs typeface="Arial" panose="020B0604020202020204"/>
            </a:endParaRPr>
          </a:p>
        </p:txBody>
      </p:sp>
      <p:sp>
        <p:nvSpPr>
          <p:cNvPr id="21" name="object 21"/>
          <p:cNvSpPr txBox="1">
            <a:spLocks noGrp="1"/>
          </p:cNvSpPr>
          <p:nvPr>
            <p:ph type="ftr" sz="quarter" idx="5"/>
          </p:nvPr>
        </p:nvSpPr>
        <p:spPr>
          <a:xfrm>
            <a:off x="3508921" y="10466192"/>
            <a:ext cx="545058" cy="125095"/>
          </a:xfrm>
          <a:prstGeom prst="rect">
            <a:avLst/>
          </a:prstGeom>
        </p:spPr>
        <p:txBody>
          <a:bodyPr vert="horz" wrap="square" lIns="0" tIns="3174" rIns="0" bIns="0" rtlCol="0">
            <a:spAutoFit/>
          </a:bodyPr>
          <a:lstStyle/>
          <a:p>
            <a:pPr marL="12700">
              <a:lnSpc>
                <a:spcPct val="100000"/>
              </a:lnSpc>
              <a:spcBef>
                <a:spcPts val="25"/>
              </a:spcBef>
            </a:pPr>
            <a:r>
              <a:rPr dirty="0"/>
              <a:t>Page</a:t>
            </a:r>
            <a:r>
              <a:rPr spc="-15" dirty="0"/>
              <a:t> </a:t>
            </a:r>
            <a:r>
              <a:rPr dirty="0"/>
              <a:t>1</a:t>
            </a:r>
            <a:r>
              <a:rPr spc="-10" dirty="0"/>
              <a:t> </a:t>
            </a:r>
            <a:r>
              <a:rPr dirty="0"/>
              <a:t>of</a:t>
            </a:r>
            <a:r>
              <a:rPr spc="-15" dirty="0"/>
              <a:t> </a:t>
            </a:r>
            <a:r>
              <a:rPr spc="-50" dirty="0"/>
              <a:t>1</a:t>
            </a:r>
            <a:endParaRPr spc="-50" dirty="0"/>
          </a:p>
        </p:txBody>
      </p:sp>
      <p:sp>
        <p:nvSpPr>
          <p:cNvPr id="14" name="object 14"/>
          <p:cNvSpPr txBox="1"/>
          <p:nvPr/>
        </p:nvSpPr>
        <p:spPr>
          <a:xfrm>
            <a:off x="570534" y="3847379"/>
            <a:ext cx="3616951" cy="989330"/>
          </a:xfrm>
          <a:prstGeom prst="rect">
            <a:avLst/>
          </a:prstGeom>
        </p:spPr>
        <p:txBody>
          <a:bodyPr vert="horz" wrap="square" lIns="0" tIns="113009" rIns="0" bIns="0" rtlCol="0">
            <a:spAutoFit/>
          </a:bodyPr>
          <a:lstStyle/>
          <a:p>
            <a:pPr marL="46355">
              <a:lnSpc>
                <a:spcPct val="100000"/>
              </a:lnSpc>
              <a:spcBef>
                <a:spcPts val="890"/>
              </a:spcBef>
            </a:pPr>
            <a:r>
              <a:rPr sz="1600" b="1" spc="-10" dirty="0">
                <a:solidFill>
                  <a:srgbClr val="FF0000"/>
                </a:solidFill>
                <a:latin typeface="Arial" panose="020B0604020202020204"/>
                <a:cs typeface="Arial" panose="020B0604020202020204"/>
              </a:rPr>
              <a:t>FEATURES</a:t>
            </a:r>
            <a:endParaRPr sz="1600">
              <a:latin typeface="Arial" panose="020B0604020202020204"/>
              <a:cs typeface="Arial" panose="020B0604020202020204"/>
            </a:endParaRPr>
          </a:p>
          <a:p>
            <a:pPr marL="296545" indent="-283845">
              <a:lnSpc>
                <a:spcPct val="100000"/>
              </a:lnSpc>
              <a:spcBef>
                <a:spcPts val="600"/>
              </a:spcBef>
              <a:buClr>
                <a:srgbClr val="FF0000"/>
              </a:buClr>
              <a:buFont typeface="Wingdings" panose="05000000000000000000"/>
              <a:buChar char=""/>
              <a:tabLst>
                <a:tab pos="296545" algn="l"/>
                <a:tab pos="297180" algn="l"/>
              </a:tabLst>
            </a:pPr>
            <a:r>
              <a:rPr sz="1200" dirty="0">
                <a:latin typeface="Arial" panose="020B0604020202020204"/>
                <a:cs typeface="Arial" panose="020B0604020202020204"/>
              </a:rPr>
              <a:t>Contributes</a:t>
            </a:r>
            <a:r>
              <a:rPr sz="1200" spc="-25" dirty="0">
                <a:latin typeface="Arial" panose="020B0604020202020204"/>
                <a:cs typeface="Arial" panose="020B0604020202020204"/>
              </a:rPr>
              <a:t> </a:t>
            </a:r>
            <a:r>
              <a:rPr sz="1200" dirty="0">
                <a:latin typeface="Arial" panose="020B0604020202020204"/>
                <a:cs typeface="Arial" panose="020B0604020202020204"/>
              </a:rPr>
              <a:t>to</a:t>
            </a:r>
            <a:r>
              <a:rPr sz="1200" spc="-20" dirty="0">
                <a:latin typeface="Arial" panose="020B0604020202020204"/>
                <a:cs typeface="Arial" panose="020B0604020202020204"/>
              </a:rPr>
              <a:t> </a:t>
            </a:r>
            <a:r>
              <a:rPr sz="1200" dirty="0">
                <a:latin typeface="Arial" panose="020B0604020202020204"/>
                <a:cs typeface="Arial" panose="020B0604020202020204"/>
              </a:rPr>
              <a:t>oil</a:t>
            </a:r>
            <a:r>
              <a:rPr sz="1200" spc="-15" dirty="0">
                <a:latin typeface="Arial" panose="020B0604020202020204"/>
                <a:cs typeface="Arial" panose="020B0604020202020204"/>
              </a:rPr>
              <a:t> </a:t>
            </a:r>
            <a:r>
              <a:rPr sz="1200" dirty="0">
                <a:latin typeface="Arial" panose="020B0604020202020204"/>
                <a:cs typeface="Arial" panose="020B0604020202020204"/>
              </a:rPr>
              <a:t>wetting</a:t>
            </a:r>
            <a:r>
              <a:rPr sz="1200" spc="-15" dirty="0">
                <a:latin typeface="Arial" panose="020B0604020202020204"/>
                <a:cs typeface="Arial" panose="020B0604020202020204"/>
              </a:rPr>
              <a:t> </a:t>
            </a:r>
            <a:r>
              <a:rPr sz="1200" dirty="0">
                <a:latin typeface="Arial" panose="020B0604020202020204"/>
                <a:cs typeface="Arial" panose="020B0604020202020204"/>
              </a:rPr>
              <a:t>of</a:t>
            </a:r>
            <a:r>
              <a:rPr sz="1200" spc="-15" dirty="0">
                <a:latin typeface="Arial" panose="020B0604020202020204"/>
                <a:cs typeface="Arial" panose="020B0604020202020204"/>
              </a:rPr>
              <a:t> </a:t>
            </a:r>
            <a:r>
              <a:rPr sz="1200" dirty="0">
                <a:latin typeface="Arial" panose="020B0604020202020204"/>
                <a:cs typeface="Arial" panose="020B0604020202020204"/>
              </a:rPr>
              <a:t>drill</a:t>
            </a:r>
            <a:r>
              <a:rPr sz="1200" spc="-15" dirty="0">
                <a:latin typeface="Arial" panose="020B0604020202020204"/>
                <a:cs typeface="Arial" panose="020B0604020202020204"/>
              </a:rPr>
              <a:t> </a:t>
            </a:r>
            <a:r>
              <a:rPr sz="1200" dirty="0">
                <a:latin typeface="Arial" panose="020B0604020202020204"/>
                <a:cs typeface="Arial" panose="020B0604020202020204"/>
              </a:rPr>
              <a:t>solids</a:t>
            </a:r>
            <a:r>
              <a:rPr sz="1200" spc="-15" dirty="0">
                <a:latin typeface="Arial" panose="020B0604020202020204"/>
                <a:cs typeface="Arial" panose="020B0604020202020204"/>
              </a:rPr>
              <a:t> </a:t>
            </a:r>
            <a:r>
              <a:rPr sz="1200" dirty="0">
                <a:latin typeface="Arial" panose="020B0604020202020204"/>
                <a:cs typeface="Arial" panose="020B0604020202020204"/>
              </a:rPr>
              <a:t>in</a:t>
            </a:r>
            <a:r>
              <a:rPr sz="1200" spc="-15" dirty="0">
                <a:latin typeface="Arial" panose="020B0604020202020204"/>
                <a:cs typeface="Arial" panose="020B0604020202020204"/>
              </a:rPr>
              <a:t> </a:t>
            </a:r>
            <a:r>
              <a:rPr sz="1200" spc="-10" dirty="0">
                <a:latin typeface="Arial" panose="020B0604020202020204"/>
                <a:cs typeface="Arial" panose="020B0604020202020204"/>
              </a:rPr>
              <a:t>systems</a:t>
            </a:r>
            <a:endParaRPr sz="1200">
              <a:latin typeface="Arial" panose="020B0604020202020204"/>
              <a:cs typeface="Arial" panose="020B0604020202020204"/>
            </a:endParaRPr>
          </a:p>
          <a:p>
            <a:pPr marL="296545" indent="-283845">
              <a:lnSpc>
                <a:spcPct val="100000"/>
              </a:lnSpc>
              <a:buClr>
                <a:srgbClr val="FF0000"/>
              </a:buClr>
              <a:buFont typeface="Wingdings" panose="05000000000000000000"/>
              <a:buChar char=""/>
              <a:tabLst>
                <a:tab pos="296545" algn="l"/>
                <a:tab pos="297180" algn="l"/>
              </a:tabLst>
            </a:pPr>
            <a:r>
              <a:rPr sz="1200" dirty="0">
                <a:latin typeface="Arial" panose="020B0604020202020204"/>
                <a:cs typeface="Arial" panose="020B0604020202020204"/>
              </a:rPr>
              <a:t>Help</a:t>
            </a:r>
            <a:r>
              <a:rPr sz="1200" spc="-20" dirty="0">
                <a:latin typeface="Arial" panose="020B0604020202020204"/>
                <a:cs typeface="Arial" panose="020B0604020202020204"/>
              </a:rPr>
              <a:t> </a:t>
            </a:r>
            <a:r>
              <a:rPr sz="1200" dirty="0">
                <a:latin typeface="Arial" panose="020B0604020202020204"/>
                <a:cs typeface="Arial" panose="020B0604020202020204"/>
              </a:rPr>
              <a:t>to</a:t>
            </a:r>
            <a:r>
              <a:rPr sz="1200" spc="-20" dirty="0">
                <a:latin typeface="Arial" panose="020B0604020202020204"/>
                <a:cs typeface="Arial" panose="020B0604020202020204"/>
              </a:rPr>
              <a:t> </a:t>
            </a:r>
            <a:r>
              <a:rPr sz="1200" dirty="0">
                <a:latin typeface="Arial" panose="020B0604020202020204"/>
                <a:cs typeface="Arial" panose="020B0604020202020204"/>
              </a:rPr>
              <a:t>improve</a:t>
            </a:r>
            <a:r>
              <a:rPr sz="1200" spc="-20" dirty="0">
                <a:latin typeface="Arial" panose="020B0604020202020204"/>
                <a:cs typeface="Arial" panose="020B0604020202020204"/>
              </a:rPr>
              <a:t> </a:t>
            </a:r>
            <a:r>
              <a:rPr sz="1200" dirty="0">
                <a:latin typeface="Arial" panose="020B0604020202020204"/>
                <a:cs typeface="Arial" panose="020B0604020202020204"/>
              </a:rPr>
              <a:t>emulsion</a:t>
            </a:r>
            <a:r>
              <a:rPr sz="1200" spc="-15" dirty="0">
                <a:latin typeface="Arial" panose="020B0604020202020204"/>
                <a:cs typeface="Arial" panose="020B0604020202020204"/>
              </a:rPr>
              <a:t> </a:t>
            </a:r>
            <a:r>
              <a:rPr sz="1200" spc="-10" dirty="0">
                <a:latin typeface="Arial" panose="020B0604020202020204"/>
                <a:cs typeface="Arial" panose="020B0604020202020204"/>
              </a:rPr>
              <a:t>stability</a:t>
            </a:r>
            <a:endParaRPr sz="1200">
              <a:latin typeface="Arial" panose="020B0604020202020204"/>
              <a:cs typeface="Arial" panose="020B0604020202020204"/>
            </a:endParaRPr>
          </a:p>
          <a:p>
            <a:pPr marL="296545" indent="-283845">
              <a:lnSpc>
                <a:spcPct val="100000"/>
              </a:lnSpc>
              <a:buClr>
                <a:srgbClr val="FF0000"/>
              </a:buClr>
              <a:buFont typeface="Wingdings" panose="05000000000000000000"/>
              <a:buChar char=""/>
              <a:tabLst>
                <a:tab pos="296545" algn="l"/>
                <a:tab pos="297180" algn="l"/>
              </a:tabLst>
            </a:pPr>
            <a:r>
              <a:rPr sz="1200" dirty="0">
                <a:latin typeface="Arial" panose="020B0604020202020204"/>
                <a:cs typeface="Arial" panose="020B0604020202020204"/>
              </a:rPr>
              <a:t>Effectively</a:t>
            </a:r>
            <a:r>
              <a:rPr sz="1200" spc="-40" dirty="0">
                <a:latin typeface="Arial" panose="020B0604020202020204"/>
                <a:cs typeface="Arial" panose="020B0604020202020204"/>
              </a:rPr>
              <a:t> </a:t>
            </a:r>
            <a:r>
              <a:rPr sz="1200" dirty="0">
                <a:latin typeface="Arial" panose="020B0604020202020204"/>
                <a:cs typeface="Arial" panose="020B0604020202020204"/>
              </a:rPr>
              <a:t>improve</a:t>
            </a:r>
            <a:r>
              <a:rPr sz="1200" spc="-30" dirty="0">
                <a:latin typeface="Arial" panose="020B0604020202020204"/>
                <a:cs typeface="Arial" panose="020B0604020202020204"/>
              </a:rPr>
              <a:t> </a:t>
            </a:r>
            <a:r>
              <a:rPr sz="1200" dirty="0">
                <a:latin typeface="Arial" panose="020B0604020202020204"/>
                <a:cs typeface="Arial" panose="020B0604020202020204"/>
              </a:rPr>
              <a:t>suspending</a:t>
            </a:r>
            <a:r>
              <a:rPr sz="1200" spc="-30" dirty="0">
                <a:latin typeface="Arial" panose="020B0604020202020204"/>
                <a:cs typeface="Arial" panose="020B0604020202020204"/>
              </a:rPr>
              <a:t> </a:t>
            </a:r>
            <a:r>
              <a:rPr sz="1200" dirty="0">
                <a:latin typeface="Arial" panose="020B0604020202020204"/>
                <a:cs typeface="Arial" panose="020B0604020202020204"/>
              </a:rPr>
              <a:t>stability</a:t>
            </a:r>
            <a:r>
              <a:rPr sz="1200" spc="-25" dirty="0">
                <a:latin typeface="Arial" panose="020B0604020202020204"/>
                <a:cs typeface="Arial" panose="020B0604020202020204"/>
              </a:rPr>
              <a:t> </a:t>
            </a:r>
            <a:r>
              <a:rPr sz="1200" dirty="0">
                <a:latin typeface="Arial" panose="020B0604020202020204"/>
                <a:cs typeface="Arial" panose="020B0604020202020204"/>
              </a:rPr>
              <a:t>of</a:t>
            </a:r>
            <a:r>
              <a:rPr sz="1200" spc="-25" dirty="0">
                <a:latin typeface="Arial" panose="020B0604020202020204"/>
                <a:cs typeface="Arial" panose="020B0604020202020204"/>
              </a:rPr>
              <a:t> </a:t>
            </a:r>
            <a:r>
              <a:rPr sz="1200" spc="-10" dirty="0">
                <a:latin typeface="Arial" panose="020B0604020202020204"/>
                <a:cs typeface="Arial" panose="020B0604020202020204"/>
              </a:rPr>
              <a:t>solids</a:t>
            </a:r>
            <a:endParaRPr sz="1200">
              <a:latin typeface="Arial" panose="020B0604020202020204"/>
              <a:cs typeface="Arial" panose="020B0604020202020204"/>
            </a:endParaRPr>
          </a:p>
        </p:txBody>
      </p:sp>
      <p:sp>
        <p:nvSpPr>
          <p:cNvPr id="15" name="object 15"/>
          <p:cNvSpPr txBox="1"/>
          <p:nvPr/>
        </p:nvSpPr>
        <p:spPr>
          <a:xfrm>
            <a:off x="567944" y="7011815"/>
            <a:ext cx="6151419" cy="904875"/>
          </a:xfrm>
          <a:prstGeom prst="rect">
            <a:avLst/>
          </a:prstGeom>
        </p:spPr>
        <p:txBody>
          <a:bodyPr vert="horz" wrap="square" lIns="0" tIns="65393" rIns="0" bIns="0" rtlCol="0">
            <a:spAutoFit/>
          </a:bodyPr>
          <a:lstStyle/>
          <a:p>
            <a:pPr marL="31750">
              <a:lnSpc>
                <a:spcPct val="100000"/>
              </a:lnSpc>
              <a:spcBef>
                <a:spcPts val="515"/>
              </a:spcBef>
            </a:pPr>
            <a:r>
              <a:rPr sz="1600" b="1" spc="-20" dirty="0">
                <a:solidFill>
                  <a:srgbClr val="FF0000"/>
                </a:solidFill>
                <a:latin typeface="Arial" panose="020B0604020202020204"/>
                <a:cs typeface="Arial" panose="020B0604020202020204"/>
              </a:rPr>
              <a:t>PACKAGE</a:t>
            </a:r>
            <a:r>
              <a:rPr sz="1600" b="1" spc="-40" dirty="0">
                <a:solidFill>
                  <a:srgbClr val="FF0000"/>
                </a:solidFill>
                <a:latin typeface="Arial" panose="020B0604020202020204"/>
                <a:cs typeface="Arial" panose="020B0604020202020204"/>
              </a:rPr>
              <a:t> </a:t>
            </a:r>
            <a:r>
              <a:rPr sz="1600" b="1" dirty="0">
                <a:solidFill>
                  <a:srgbClr val="FF0000"/>
                </a:solidFill>
                <a:latin typeface="Arial" panose="020B0604020202020204"/>
                <a:cs typeface="Arial" panose="020B0604020202020204"/>
              </a:rPr>
              <a:t>&amp;</a:t>
            </a:r>
            <a:r>
              <a:rPr sz="1600" b="1" spc="-35" dirty="0">
                <a:solidFill>
                  <a:srgbClr val="FF0000"/>
                </a:solidFill>
                <a:latin typeface="Arial" panose="020B0604020202020204"/>
                <a:cs typeface="Arial" panose="020B0604020202020204"/>
              </a:rPr>
              <a:t> </a:t>
            </a:r>
            <a:r>
              <a:rPr sz="1600" b="1" spc="-10" dirty="0">
                <a:solidFill>
                  <a:srgbClr val="FF0000"/>
                </a:solidFill>
                <a:latin typeface="Arial" panose="020B0604020202020204"/>
                <a:cs typeface="Arial" panose="020B0604020202020204"/>
              </a:rPr>
              <a:t>STORAGE</a:t>
            </a:r>
            <a:endParaRPr sz="1600">
              <a:latin typeface="Arial" panose="020B0604020202020204"/>
              <a:cs typeface="Arial" panose="020B0604020202020204"/>
            </a:endParaRPr>
          </a:p>
          <a:p>
            <a:pPr marL="297815" indent="-285115">
              <a:lnSpc>
                <a:spcPct val="100000"/>
              </a:lnSpc>
              <a:spcBef>
                <a:spcPts val="315"/>
              </a:spcBef>
              <a:buClr>
                <a:srgbClr val="FF0000"/>
              </a:buClr>
              <a:buFont typeface="Wingdings" panose="05000000000000000000"/>
              <a:buChar char=""/>
              <a:tabLst>
                <a:tab pos="297815" algn="l"/>
                <a:tab pos="298450" algn="l"/>
              </a:tabLst>
            </a:pPr>
            <a:r>
              <a:rPr sz="1200" dirty="0">
                <a:latin typeface="Arial" panose="020B0604020202020204"/>
                <a:cs typeface="Arial" panose="020B0604020202020204"/>
              </a:rPr>
              <a:t>Specifications</a:t>
            </a:r>
            <a:r>
              <a:rPr sz="1200" spc="-35" dirty="0">
                <a:latin typeface="Arial" panose="020B0604020202020204"/>
                <a:cs typeface="Arial" panose="020B0604020202020204"/>
              </a:rPr>
              <a:t> </a:t>
            </a:r>
            <a:r>
              <a:rPr sz="1200" dirty="0">
                <a:latin typeface="Arial" panose="020B0604020202020204"/>
                <a:cs typeface="Arial" panose="020B0604020202020204"/>
              </a:rPr>
              <a:t>of</a:t>
            </a:r>
            <a:r>
              <a:rPr sz="1200" spc="-20" dirty="0">
                <a:latin typeface="Arial" panose="020B0604020202020204"/>
                <a:cs typeface="Arial" panose="020B0604020202020204"/>
              </a:rPr>
              <a:t> </a:t>
            </a:r>
            <a:r>
              <a:rPr sz="1200" dirty="0">
                <a:latin typeface="Arial" panose="020B0604020202020204"/>
                <a:cs typeface="Arial" panose="020B0604020202020204"/>
              </a:rPr>
              <a:t>packaging:</a:t>
            </a:r>
            <a:r>
              <a:rPr sz="1200" spc="-20" dirty="0">
                <a:latin typeface="Arial" panose="020B0604020202020204"/>
                <a:cs typeface="Arial" panose="020B0604020202020204"/>
              </a:rPr>
              <a:t> </a:t>
            </a:r>
            <a:r>
              <a:rPr sz="1200" dirty="0">
                <a:latin typeface="Arial" panose="020B0604020202020204"/>
                <a:cs typeface="Arial" panose="020B0604020202020204"/>
              </a:rPr>
              <a:t>Plastic</a:t>
            </a:r>
            <a:r>
              <a:rPr sz="1200" spc="-20" dirty="0">
                <a:latin typeface="Arial" panose="020B0604020202020204"/>
                <a:cs typeface="Arial" panose="020B0604020202020204"/>
              </a:rPr>
              <a:t> </a:t>
            </a:r>
            <a:r>
              <a:rPr sz="1200" dirty="0">
                <a:latin typeface="Arial" panose="020B0604020202020204"/>
                <a:cs typeface="Arial" panose="020B0604020202020204"/>
              </a:rPr>
              <a:t>bucket</a:t>
            </a:r>
            <a:r>
              <a:rPr sz="1200" spc="-25" dirty="0">
                <a:latin typeface="Arial" panose="020B0604020202020204"/>
                <a:cs typeface="Arial" panose="020B0604020202020204"/>
              </a:rPr>
              <a:t> </a:t>
            </a:r>
            <a:r>
              <a:rPr sz="1200" dirty="0">
                <a:latin typeface="Arial" panose="020B0604020202020204"/>
                <a:cs typeface="Arial" panose="020B0604020202020204"/>
              </a:rPr>
              <a:t>or</a:t>
            </a:r>
            <a:r>
              <a:rPr sz="1200" spc="-20" dirty="0">
                <a:latin typeface="Arial" panose="020B0604020202020204"/>
                <a:cs typeface="Arial" panose="020B0604020202020204"/>
              </a:rPr>
              <a:t> </a:t>
            </a:r>
            <a:r>
              <a:rPr sz="1200" dirty="0">
                <a:latin typeface="Arial" panose="020B0604020202020204"/>
                <a:cs typeface="Arial" panose="020B0604020202020204"/>
              </a:rPr>
              <a:t>as</a:t>
            </a:r>
            <a:r>
              <a:rPr sz="1200" spc="-20" dirty="0">
                <a:latin typeface="Arial" panose="020B0604020202020204"/>
                <a:cs typeface="Arial" panose="020B0604020202020204"/>
              </a:rPr>
              <a:t> </a:t>
            </a:r>
            <a:r>
              <a:rPr sz="1200" dirty="0">
                <a:latin typeface="Arial" panose="020B0604020202020204"/>
                <a:cs typeface="Arial" panose="020B0604020202020204"/>
              </a:rPr>
              <a:t>per</a:t>
            </a:r>
            <a:r>
              <a:rPr sz="1200" spc="-20" dirty="0">
                <a:latin typeface="Arial" panose="020B0604020202020204"/>
                <a:cs typeface="Arial" panose="020B0604020202020204"/>
              </a:rPr>
              <a:t> </a:t>
            </a:r>
            <a:r>
              <a:rPr sz="1200" dirty="0">
                <a:latin typeface="Arial" panose="020B0604020202020204"/>
                <a:cs typeface="Arial" panose="020B0604020202020204"/>
              </a:rPr>
              <a:t>client’s</a:t>
            </a:r>
            <a:r>
              <a:rPr sz="1200" spc="-20" dirty="0">
                <a:latin typeface="Arial" panose="020B0604020202020204"/>
                <a:cs typeface="Arial" panose="020B0604020202020204"/>
              </a:rPr>
              <a:t> </a:t>
            </a:r>
            <a:r>
              <a:rPr sz="1200" spc="-10" dirty="0">
                <a:latin typeface="Arial" panose="020B0604020202020204"/>
                <a:cs typeface="Arial" panose="020B0604020202020204"/>
              </a:rPr>
              <a:t>requirements</a:t>
            </a:r>
            <a:endParaRPr sz="1200">
              <a:latin typeface="Arial" panose="020B0604020202020204"/>
              <a:cs typeface="Arial" panose="020B0604020202020204"/>
            </a:endParaRPr>
          </a:p>
          <a:p>
            <a:pPr marL="297815" indent="-285115">
              <a:lnSpc>
                <a:spcPct val="100000"/>
              </a:lnSpc>
              <a:buClr>
                <a:srgbClr val="FF0000"/>
              </a:buClr>
              <a:buFont typeface="Wingdings" panose="05000000000000000000"/>
              <a:buChar char=""/>
              <a:tabLst>
                <a:tab pos="297815" algn="l"/>
                <a:tab pos="298450" algn="l"/>
              </a:tabLst>
            </a:pPr>
            <a:r>
              <a:rPr sz="1200" dirty="0">
                <a:latin typeface="Arial" panose="020B0604020202020204"/>
                <a:cs typeface="Arial" panose="020B0604020202020204"/>
              </a:rPr>
              <a:t>Packing</a:t>
            </a:r>
            <a:r>
              <a:rPr sz="1200" spc="-25" dirty="0">
                <a:latin typeface="Arial" panose="020B0604020202020204"/>
                <a:cs typeface="Arial" panose="020B0604020202020204"/>
              </a:rPr>
              <a:t> </a:t>
            </a:r>
            <a:r>
              <a:rPr sz="1200" dirty="0">
                <a:latin typeface="Arial" panose="020B0604020202020204"/>
                <a:cs typeface="Arial" panose="020B0604020202020204"/>
              </a:rPr>
              <a:t>size:</a:t>
            </a:r>
            <a:r>
              <a:rPr sz="1200" spc="-15" dirty="0">
                <a:latin typeface="Arial" panose="020B0604020202020204"/>
                <a:cs typeface="Arial" panose="020B0604020202020204"/>
              </a:rPr>
              <a:t> </a:t>
            </a:r>
            <a:r>
              <a:rPr sz="1200" dirty="0">
                <a:latin typeface="Arial" panose="020B0604020202020204"/>
                <a:cs typeface="Arial" panose="020B0604020202020204"/>
              </a:rPr>
              <a:t>200L/bucket</a:t>
            </a:r>
            <a:r>
              <a:rPr sz="1200" spc="300" dirty="0">
                <a:latin typeface="Arial" panose="020B0604020202020204"/>
                <a:cs typeface="Arial" panose="020B0604020202020204"/>
              </a:rPr>
              <a:t> </a:t>
            </a:r>
            <a:r>
              <a:rPr sz="1200" dirty="0">
                <a:latin typeface="Arial" panose="020B0604020202020204"/>
                <a:cs typeface="Arial" panose="020B0604020202020204"/>
              </a:rPr>
              <a:t>or</a:t>
            </a:r>
            <a:r>
              <a:rPr sz="1200" spc="-20" dirty="0">
                <a:latin typeface="Arial" panose="020B0604020202020204"/>
                <a:cs typeface="Arial" panose="020B0604020202020204"/>
              </a:rPr>
              <a:t> </a:t>
            </a:r>
            <a:r>
              <a:rPr sz="1200" dirty="0">
                <a:latin typeface="Arial" panose="020B0604020202020204"/>
                <a:cs typeface="Arial" panose="020B0604020202020204"/>
              </a:rPr>
              <a:t>as</a:t>
            </a:r>
            <a:r>
              <a:rPr sz="1200" spc="-15" dirty="0">
                <a:latin typeface="Arial" panose="020B0604020202020204"/>
                <a:cs typeface="Arial" panose="020B0604020202020204"/>
              </a:rPr>
              <a:t> </a:t>
            </a:r>
            <a:r>
              <a:rPr sz="1200" dirty="0">
                <a:latin typeface="Arial" panose="020B0604020202020204"/>
                <a:cs typeface="Arial" panose="020B0604020202020204"/>
              </a:rPr>
              <a:t>per</a:t>
            </a:r>
            <a:r>
              <a:rPr sz="1200" spc="-15" dirty="0">
                <a:latin typeface="Arial" panose="020B0604020202020204"/>
                <a:cs typeface="Arial" panose="020B0604020202020204"/>
              </a:rPr>
              <a:t> </a:t>
            </a:r>
            <a:r>
              <a:rPr sz="1200" dirty="0">
                <a:latin typeface="Arial" panose="020B0604020202020204"/>
                <a:cs typeface="Arial" panose="020B0604020202020204"/>
              </a:rPr>
              <a:t>client’s</a:t>
            </a:r>
            <a:r>
              <a:rPr sz="1200" spc="-20" dirty="0">
                <a:latin typeface="Arial" panose="020B0604020202020204"/>
                <a:cs typeface="Arial" panose="020B0604020202020204"/>
              </a:rPr>
              <a:t> </a:t>
            </a:r>
            <a:r>
              <a:rPr sz="1200" spc="-10" dirty="0">
                <a:latin typeface="Arial" panose="020B0604020202020204"/>
                <a:cs typeface="Arial" panose="020B0604020202020204"/>
              </a:rPr>
              <a:t>requirements</a:t>
            </a:r>
            <a:endParaRPr sz="1200">
              <a:latin typeface="Arial" panose="020B0604020202020204"/>
              <a:cs typeface="Arial" panose="020B0604020202020204"/>
            </a:endParaRPr>
          </a:p>
          <a:p>
            <a:pPr marL="297815" indent="-285115">
              <a:lnSpc>
                <a:spcPct val="100000"/>
              </a:lnSpc>
              <a:buClr>
                <a:srgbClr val="FF0000"/>
              </a:buClr>
              <a:buFont typeface="Wingdings" panose="05000000000000000000"/>
              <a:buChar char=""/>
              <a:tabLst>
                <a:tab pos="297815" algn="l"/>
                <a:tab pos="298450" algn="l"/>
              </a:tabLst>
            </a:pPr>
            <a:r>
              <a:rPr sz="1200" dirty="0">
                <a:latin typeface="Arial" panose="020B0604020202020204"/>
                <a:cs typeface="Arial" panose="020B0604020202020204"/>
              </a:rPr>
              <a:t>Storage</a:t>
            </a:r>
            <a:r>
              <a:rPr sz="1200" spc="-35" dirty="0">
                <a:latin typeface="Arial" panose="020B0604020202020204"/>
                <a:cs typeface="Arial" panose="020B0604020202020204"/>
              </a:rPr>
              <a:t> </a:t>
            </a:r>
            <a:r>
              <a:rPr sz="1200" dirty="0">
                <a:latin typeface="Arial" panose="020B0604020202020204"/>
                <a:cs typeface="Arial" panose="020B0604020202020204"/>
              </a:rPr>
              <a:t>conditions:</a:t>
            </a:r>
            <a:r>
              <a:rPr sz="1200" spc="-10" dirty="0">
                <a:latin typeface="Arial" panose="020B0604020202020204"/>
                <a:cs typeface="Arial" panose="020B0604020202020204"/>
              </a:rPr>
              <a:t> </a:t>
            </a:r>
            <a:r>
              <a:rPr sz="1200" dirty="0">
                <a:latin typeface="Arial" panose="020B0604020202020204"/>
                <a:cs typeface="Arial" panose="020B0604020202020204"/>
              </a:rPr>
              <a:t>Store</a:t>
            </a:r>
            <a:r>
              <a:rPr sz="1200" spc="-15" dirty="0">
                <a:latin typeface="Arial" panose="020B0604020202020204"/>
                <a:cs typeface="Arial" panose="020B0604020202020204"/>
              </a:rPr>
              <a:t> </a:t>
            </a:r>
            <a:r>
              <a:rPr sz="1200" dirty="0">
                <a:latin typeface="Arial" panose="020B0604020202020204"/>
                <a:cs typeface="Arial" panose="020B0604020202020204"/>
              </a:rPr>
              <a:t>in</a:t>
            </a:r>
            <a:r>
              <a:rPr sz="1200" spc="-15" dirty="0">
                <a:latin typeface="Arial" panose="020B0604020202020204"/>
                <a:cs typeface="Arial" panose="020B0604020202020204"/>
              </a:rPr>
              <a:t> </a:t>
            </a:r>
            <a:r>
              <a:rPr sz="1200" dirty="0">
                <a:latin typeface="Arial" panose="020B0604020202020204"/>
                <a:cs typeface="Arial" panose="020B0604020202020204"/>
              </a:rPr>
              <a:t>dry</a:t>
            </a:r>
            <a:r>
              <a:rPr sz="1200" spc="-10" dirty="0">
                <a:latin typeface="Arial" panose="020B0604020202020204"/>
                <a:cs typeface="Arial" panose="020B0604020202020204"/>
              </a:rPr>
              <a:t> area.</a:t>
            </a:r>
            <a:r>
              <a:rPr sz="1200" spc="-75" dirty="0">
                <a:latin typeface="Arial" panose="020B0604020202020204"/>
                <a:cs typeface="Arial" panose="020B0604020202020204"/>
              </a:rPr>
              <a:t> </a:t>
            </a:r>
            <a:r>
              <a:rPr sz="1200" dirty="0">
                <a:latin typeface="Arial" panose="020B0604020202020204"/>
                <a:cs typeface="Arial" panose="020B0604020202020204"/>
              </a:rPr>
              <a:t>Avoid</a:t>
            </a:r>
            <a:r>
              <a:rPr sz="1200" spc="-15" dirty="0">
                <a:latin typeface="Arial" panose="020B0604020202020204"/>
                <a:cs typeface="Arial" panose="020B0604020202020204"/>
              </a:rPr>
              <a:t> </a:t>
            </a:r>
            <a:r>
              <a:rPr sz="1200" dirty="0">
                <a:latin typeface="Arial" panose="020B0604020202020204"/>
                <a:cs typeface="Arial" panose="020B0604020202020204"/>
              </a:rPr>
              <a:t>open</a:t>
            </a:r>
            <a:r>
              <a:rPr sz="1200" spc="-15" dirty="0">
                <a:latin typeface="Arial" panose="020B0604020202020204"/>
                <a:cs typeface="Arial" panose="020B0604020202020204"/>
              </a:rPr>
              <a:t> </a:t>
            </a:r>
            <a:r>
              <a:rPr sz="1200" dirty="0">
                <a:latin typeface="Arial" panose="020B0604020202020204"/>
                <a:cs typeface="Arial" panose="020B0604020202020204"/>
              </a:rPr>
              <a:t>flame,</a:t>
            </a:r>
            <a:r>
              <a:rPr sz="1200" spc="-10" dirty="0">
                <a:latin typeface="Arial" panose="020B0604020202020204"/>
                <a:cs typeface="Arial" panose="020B0604020202020204"/>
              </a:rPr>
              <a:t> high-</a:t>
            </a:r>
            <a:r>
              <a:rPr sz="1200" dirty="0">
                <a:latin typeface="Arial" panose="020B0604020202020204"/>
                <a:cs typeface="Arial" panose="020B0604020202020204"/>
              </a:rPr>
              <a:t>temperature</a:t>
            </a:r>
            <a:r>
              <a:rPr sz="1200" spc="-15" dirty="0">
                <a:latin typeface="Arial" panose="020B0604020202020204"/>
                <a:cs typeface="Arial" panose="020B0604020202020204"/>
              </a:rPr>
              <a:t> </a:t>
            </a:r>
            <a:r>
              <a:rPr sz="1200" spc="-10" dirty="0">
                <a:latin typeface="Arial" panose="020B0604020202020204"/>
                <a:cs typeface="Arial" panose="020B0604020202020204"/>
              </a:rPr>
              <a:t>environment</a:t>
            </a:r>
            <a:endParaRPr sz="1200">
              <a:latin typeface="Arial" panose="020B0604020202020204"/>
              <a:cs typeface="Arial" panose="020B0604020202020204"/>
            </a:endParaRPr>
          </a:p>
        </p:txBody>
      </p:sp>
      <p:sp>
        <p:nvSpPr>
          <p:cNvPr id="16" name="object 16"/>
          <p:cNvSpPr txBox="1"/>
          <p:nvPr/>
        </p:nvSpPr>
        <p:spPr>
          <a:xfrm>
            <a:off x="536022" y="5455746"/>
            <a:ext cx="3988993" cy="941705"/>
          </a:xfrm>
          <a:prstGeom prst="rect">
            <a:avLst/>
          </a:prstGeom>
        </p:spPr>
        <p:txBody>
          <a:bodyPr vert="horz" wrap="square" lIns="0" tIns="85709" rIns="0" bIns="0" rtlCol="0">
            <a:spAutoFit/>
          </a:bodyPr>
          <a:lstStyle/>
          <a:p>
            <a:pPr marL="80645">
              <a:lnSpc>
                <a:spcPct val="100000"/>
              </a:lnSpc>
              <a:spcBef>
                <a:spcPts val="675"/>
              </a:spcBef>
            </a:pPr>
            <a:r>
              <a:rPr sz="1600" b="1" spc="-10" dirty="0">
                <a:solidFill>
                  <a:srgbClr val="FF0000"/>
                </a:solidFill>
                <a:latin typeface="Arial" panose="020B0604020202020204"/>
                <a:cs typeface="Arial" panose="020B0604020202020204"/>
              </a:rPr>
              <a:t>APPLICATION</a:t>
            </a:r>
            <a:endParaRPr sz="1600">
              <a:latin typeface="Arial" panose="020B0604020202020204"/>
              <a:cs typeface="Arial" panose="020B0604020202020204"/>
            </a:endParaRPr>
          </a:p>
          <a:p>
            <a:pPr marL="335915" indent="-285115">
              <a:lnSpc>
                <a:spcPct val="100000"/>
              </a:lnSpc>
              <a:spcBef>
                <a:spcPts val="440"/>
              </a:spcBef>
              <a:buClr>
                <a:srgbClr val="FF0000"/>
              </a:buClr>
              <a:buFont typeface="Wingdings" panose="05000000000000000000"/>
              <a:buChar char=""/>
              <a:tabLst>
                <a:tab pos="335915" algn="l"/>
                <a:tab pos="336550" algn="l"/>
              </a:tabLst>
            </a:pPr>
            <a:r>
              <a:rPr sz="1200" dirty="0">
                <a:latin typeface="Arial" panose="020B0604020202020204"/>
                <a:cs typeface="Arial" panose="020B0604020202020204"/>
              </a:rPr>
              <a:t>Suitable</a:t>
            </a:r>
            <a:r>
              <a:rPr sz="1200" spc="-30" dirty="0">
                <a:latin typeface="Arial" panose="020B0604020202020204"/>
                <a:cs typeface="Arial" panose="020B0604020202020204"/>
              </a:rPr>
              <a:t> </a:t>
            </a:r>
            <a:r>
              <a:rPr sz="1200" dirty="0">
                <a:latin typeface="Arial" panose="020B0604020202020204"/>
                <a:cs typeface="Arial" panose="020B0604020202020204"/>
              </a:rPr>
              <a:t>for</a:t>
            </a:r>
            <a:r>
              <a:rPr sz="1200" spc="-15" dirty="0">
                <a:latin typeface="Arial" panose="020B0604020202020204"/>
                <a:cs typeface="Arial" panose="020B0604020202020204"/>
              </a:rPr>
              <a:t> </a:t>
            </a:r>
            <a:r>
              <a:rPr sz="1200" spc="-10" dirty="0">
                <a:latin typeface="Arial" panose="020B0604020202020204"/>
                <a:cs typeface="Arial" panose="020B0604020202020204"/>
              </a:rPr>
              <a:t>flat-</a:t>
            </a:r>
            <a:r>
              <a:rPr sz="1200" dirty="0">
                <a:latin typeface="Arial" panose="020B0604020202020204"/>
                <a:cs typeface="Arial" panose="020B0604020202020204"/>
              </a:rPr>
              <a:t>rheology</a:t>
            </a:r>
            <a:r>
              <a:rPr sz="1200" spc="-20" dirty="0">
                <a:latin typeface="Arial" panose="020B0604020202020204"/>
                <a:cs typeface="Arial" panose="020B0604020202020204"/>
              </a:rPr>
              <a:t> </a:t>
            </a:r>
            <a:r>
              <a:rPr sz="1200" dirty="0">
                <a:latin typeface="Arial" panose="020B0604020202020204"/>
                <a:cs typeface="Arial" panose="020B0604020202020204"/>
              </a:rPr>
              <a:t>synthetic</a:t>
            </a:r>
            <a:r>
              <a:rPr sz="1200" spc="-15" dirty="0">
                <a:latin typeface="Arial" panose="020B0604020202020204"/>
                <a:cs typeface="Arial" panose="020B0604020202020204"/>
              </a:rPr>
              <a:t> </a:t>
            </a:r>
            <a:r>
              <a:rPr sz="1200" dirty="0">
                <a:latin typeface="Arial" panose="020B0604020202020204"/>
                <a:cs typeface="Arial" panose="020B0604020202020204"/>
              </a:rPr>
              <a:t>based</a:t>
            </a:r>
            <a:r>
              <a:rPr sz="1200" spc="-20" dirty="0">
                <a:latin typeface="Arial" panose="020B0604020202020204"/>
                <a:cs typeface="Arial" panose="020B0604020202020204"/>
              </a:rPr>
              <a:t> </a:t>
            </a:r>
            <a:r>
              <a:rPr sz="1200" dirty="0">
                <a:latin typeface="Arial" panose="020B0604020202020204"/>
                <a:cs typeface="Arial" panose="020B0604020202020204"/>
              </a:rPr>
              <a:t>drilling</a:t>
            </a:r>
            <a:r>
              <a:rPr sz="1200" spc="-15" dirty="0">
                <a:latin typeface="Arial" panose="020B0604020202020204"/>
                <a:cs typeface="Arial" panose="020B0604020202020204"/>
              </a:rPr>
              <a:t> </a:t>
            </a:r>
            <a:r>
              <a:rPr sz="1200" spc="-10" dirty="0">
                <a:latin typeface="Arial" panose="020B0604020202020204"/>
                <a:cs typeface="Arial" panose="020B0604020202020204"/>
              </a:rPr>
              <a:t>fluids</a:t>
            </a:r>
            <a:endParaRPr sz="1200">
              <a:latin typeface="Arial" panose="020B0604020202020204"/>
              <a:cs typeface="Arial" panose="020B0604020202020204"/>
            </a:endParaRPr>
          </a:p>
          <a:p>
            <a:pPr marL="335915" indent="-285115">
              <a:lnSpc>
                <a:spcPct val="100000"/>
              </a:lnSpc>
              <a:buClr>
                <a:srgbClr val="FF0000"/>
              </a:buClr>
              <a:buFont typeface="Wingdings" panose="05000000000000000000"/>
              <a:buChar char=""/>
              <a:tabLst>
                <a:tab pos="335915" algn="l"/>
                <a:tab pos="336550" algn="l"/>
              </a:tabLst>
            </a:pPr>
            <a:r>
              <a:rPr sz="1200" dirty="0">
                <a:latin typeface="Arial" panose="020B0604020202020204"/>
                <a:cs typeface="Arial" panose="020B0604020202020204"/>
              </a:rPr>
              <a:t>Suggestion</a:t>
            </a:r>
            <a:r>
              <a:rPr sz="1200" spc="-30" dirty="0">
                <a:latin typeface="Arial" panose="020B0604020202020204"/>
                <a:cs typeface="Arial" panose="020B0604020202020204"/>
              </a:rPr>
              <a:t> </a:t>
            </a:r>
            <a:r>
              <a:rPr sz="1200" dirty="0">
                <a:latin typeface="Arial" panose="020B0604020202020204"/>
                <a:cs typeface="Arial" panose="020B0604020202020204"/>
              </a:rPr>
              <a:t>temperature:≤</a:t>
            </a:r>
            <a:r>
              <a:rPr sz="1200" spc="-25" dirty="0">
                <a:latin typeface="Arial" panose="020B0604020202020204"/>
                <a:cs typeface="Arial" panose="020B0604020202020204"/>
              </a:rPr>
              <a:t> </a:t>
            </a:r>
            <a:r>
              <a:rPr sz="1200" dirty="0">
                <a:latin typeface="Arial" panose="020B0604020202020204"/>
                <a:cs typeface="Arial" panose="020B0604020202020204"/>
              </a:rPr>
              <a:t>350</a:t>
            </a:r>
            <a:r>
              <a:rPr sz="1200" dirty="0">
                <a:latin typeface="MS UI Gothic" panose="020B0600070205080204" charset="-128"/>
                <a:cs typeface="MS UI Gothic" panose="020B0600070205080204" charset="-128"/>
              </a:rPr>
              <a:t>℉</a:t>
            </a:r>
            <a:r>
              <a:rPr sz="1200" spc="5" dirty="0">
                <a:latin typeface="MS UI Gothic" panose="020B0600070205080204" charset="-128"/>
                <a:cs typeface="MS UI Gothic" panose="020B0600070205080204" charset="-128"/>
              </a:rPr>
              <a:t> </a:t>
            </a:r>
            <a:r>
              <a:rPr sz="1200" spc="-10" dirty="0">
                <a:latin typeface="Arial" panose="020B0604020202020204"/>
                <a:cs typeface="Arial" panose="020B0604020202020204"/>
              </a:rPr>
              <a:t>(180</a:t>
            </a:r>
            <a:r>
              <a:rPr sz="1200" spc="-10" dirty="0">
                <a:latin typeface="MS UI Gothic" panose="020B0600070205080204" charset="-128"/>
                <a:cs typeface="MS UI Gothic" panose="020B0600070205080204" charset="-128"/>
              </a:rPr>
              <a:t>℃</a:t>
            </a:r>
            <a:r>
              <a:rPr sz="1200" spc="-10" dirty="0">
                <a:latin typeface="宋体" panose="02010600030101010101" pitchFamily="2" charset="-122"/>
                <a:cs typeface="宋体" panose="02010600030101010101" pitchFamily="2" charset="-122"/>
              </a:rPr>
              <a:t>）</a:t>
            </a:r>
            <a:endParaRPr sz="1200">
              <a:latin typeface="宋体" panose="02010600030101010101" pitchFamily="2" charset="-122"/>
              <a:cs typeface="宋体" panose="02010600030101010101" pitchFamily="2" charset="-122"/>
            </a:endParaRPr>
          </a:p>
          <a:p>
            <a:pPr marL="335915" indent="-285115">
              <a:lnSpc>
                <a:spcPct val="100000"/>
              </a:lnSpc>
              <a:buClr>
                <a:srgbClr val="FF0000"/>
              </a:buClr>
              <a:buFont typeface="Wingdings" panose="05000000000000000000"/>
              <a:buChar char=""/>
              <a:tabLst>
                <a:tab pos="335915" algn="l"/>
                <a:tab pos="336550" algn="l"/>
              </a:tabLst>
            </a:pPr>
            <a:r>
              <a:rPr sz="1200" dirty="0">
                <a:latin typeface="Arial" panose="020B0604020202020204"/>
                <a:cs typeface="Arial" panose="020B0604020202020204"/>
              </a:rPr>
              <a:t>Recommended</a:t>
            </a:r>
            <a:r>
              <a:rPr sz="1200" spc="-5" dirty="0">
                <a:latin typeface="Arial" panose="020B0604020202020204"/>
                <a:cs typeface="Arial" panose="020B0604020202020204"/>
              </a:rPr>
              <a:t> </a:t>
            </a:r>
            <a:r>
              <a:rPr sz="1200" spc="-10" dirty="0">
                <a:latin typeface="Arial" panose="020B0604020202020204"/>
                <a:cs typeface="Arial" panose="020B0604020202020204"/>
              </a:rPr>
              <a:t>dosage:4.0-</a:t>
            </a:r>
            <a:r>
              <a:rPr sz="1200" dirty="0">
                <a:latin typeface="Arial" panose="020B0604020202020204"/>
                <a:cs typeface="Arial" panose="020B0604020202020204"/>
              </a:rPr>
              <a:t>7.0</a:t>
            </a:r>
            <a:r>
              <a:rPr sz="1200" spc="10" dirty="0">
                <a:latin typeface="Arial" panose="020B0604020202020204"/>
                <a:cs typeface="Arial" panose="020B0604020202020204"/>
              </a:rPr>
              <a:t> </a:t>
            </a:r>
            <a:r>
              <a:rPr sz="1200" dirty="0">
                <a:latin typeface="Arial" panose="020B0604020202020204"/>
                <a:cs typeface="Arial" panose="020B0604020202020204"/>
              </a:rPr>
              <a:t>ppb</a:t>
            </a:r>
            <a:r>
              <a:rPr sz="1200" spc="5" dirty="0">
                <a:latin typeface="Arial" panose="020B0604020202020204"/>
                <a:cs typeface="Arial" panose="020B0604020202020204"/>
              </a:rPr>
              <a:t> </a:t>
            </a:r>
            <a:r>
              <a:rPr sz="1200" spc="-10" dirty="0">
                <a:latin typeface="Arial" panose="020B0604020202020204"/>
                <a:cs typeface="Arial" panose="020B0604020202020204"/>
              </a:rPr>
              <a:t>(12-</a:t>
            </a:r>
            <a:r>
              <a:rPr sz="1200" dirty="0">
                <a:latin typeface="Arial" panose="020B0604020202020204"/>
                <a:cs typeface="Arial" panose="020B0604020202020204"/>
              </a:rPr>
              <a:t>20</a:t>
            </a:r>
            <a:r>
              <a:rPr sz="1200" spc="10" dirty="0">
                <a:latin typeface="Arial" panose="020B0604020202020204"/>
                <a:cs typeface="Arial" panose="020B0604020202020204"/>
              </a:rPr>
              <a:t> </a:t>
            </a:r>
            <a:r>
              <a:rPr sz="1200" spc="-10" dirty="0">
                <a:latin typeface="Arial" panose="020B0604020202020204"/>
                <a:cs typeface="Arial" panose="020B0604020202020204"/>
              </a:rPr>
              <a:t>kg/m</a:t>
            </a:r>
            <a:r>
              <a:rPr sz="1125" spc="-15" baseline="22000" dirty="0">
                <a:latin typeface="Arial" panose="020B0604020202020204"/>
                <a:cs typeface="Arial" panose="020B0604020202020204"/>
              </a:rPr>
              <a:t>3</a:t>
            </a:r>
            <a:r>
              <a:rPr sz="1200" spc="-10" dirty="0">
                <a:latin typeface="Arial" panose="020B0604020202020204"/>
                <a:cs typeface="Arial" panose="020B0604020202020204"/>
              </a:rPr>
              <a:t>)</a:t>
            </a:r>
            <a:endParaRPr sz="1200">
              <a:latin typeface="Arial" panose="020B0604020202020204"/>
              <a:cs typeface="Arial" panose="020B0604020202020204"/>
            </a:endParaRPr>
          </a:p>
        </p:txBody>
      </p:sp>
      <p:graphicFrame>
        <p:nvGraphicFramePr>
          <p:cNvPr id="17" name="object 17"/>
          <p:cNvGraphicFramePr>
            <a:graphicFrameLocks noGrp="1"/>
          </p:cNvGraphicFramePr>
          <p:nvPr/>
        </p:nvGraphicFramePr>
        <p:xfrm>
          <a:off x="4652807" y="3271190"/>
          <a:ext cx="2661285" cy="2160905"/>
        </p:xfrm>
        <a:graphic>
          <a:graphicData uri="http://schemas.openxmlformats.org/drawingml/2006/table">
            <a:tbl>
              <a:tblPr firstRow="1" bandRow="1">
                <a:tableStyleId>{2D5ABB26-0587-4C30-8999-92F81FD0307C}</a:tableStyleId>
              </a:tblPr>
              <a:tblGrid>
                <a:gridCol w="1196975"/>
                <a:gridCol w="1464310"/>
              </a:tblGrid>
              <a:tr h="551815">
                <a:tc gridSpan="2">
                  <a:txBody>
                    <a:bodyPr/>
                    <a:lstStyle/>
                    <a:p>
                      <a:pPr marL="692150">
                        <a:lnSpc>
                          <a:spcPct val="100000"/>
                        </a:lnSpc>
                        <a:spcBef>
                          <a:spcPts val="1060"/>
                        </a:spcBef>
                      </a:pPr>
                      <a:r>
                        <a:rPr sz="1600" b="1" spc="-10" dirty="0">
                          <a:solidFill>
                            <a:srgbClr val="FFFFFF"/>
                          </a:solidFill>
                          <a:latin typeface="Arial" panose="020B0604020202020204"/>
                          <a:cs typeface="Arial" panose="020B0604020202020204"/>
                        </a:rPr>
                        <a:t>Specification</a:t>
                      </a:r>
                      <a:endParaRPr sz="1600">
                        <a:latin typeface="Arial" panose="020B0604020202020204"/>
                        <a:cs typeface="Arial" panose="020B0604020202020204"/>
                      </a:endParaRPr>
                    </a:p>
                  </a:txBody>
                  <a:tcPr marL="0" marR="0" marT="134596" marB="0">
                    <a:lnL w="12700">
                      <a:solidFill>
                        <a:srgbClr val="FFFFFF"/>
                      </a:solidFill>
                      <a:prstDash val="solid"/>
                    </a:lnL>
                    <a:lnR w="12700">
                      <a:solidFill>
                        <a:srgbClr val="FFFFFF"/>
                      </a:solidFill>
                      <a:prstDash val="solid"/>
                    </a:lnR>
                    <a:solidFill>
                      <a:srgbClr val="DD002B"/>
                    </a:solidFill>
                  </a:tcPr>
                </a:tc>
                <a:tc hMerge="1">
                  <a:tcPr marL="0" marR="0" marT="0" marB="0"/>
                </a:tc>
              </a:tr>
              <a:tr h="461010">
                <a:tc>
                  <a:txBody>
                    <a:bodyPr/>
                    <a:lstStyle/>
                    <a:p>
                      <a:pPr>
                        <a:lnSpc>
                          <a:spcPct val="100000"/>
                        </a:lnSpc>
                        <a:spcBef>
                          <a:spcPts val="5"/>
                        </a:spcBef>
                      </a:pPr>
                      <a:endParaRPr sz="1100">
                        <a:latin typeface="Times New Roman" panose="02020603050405020304"/>
                        <a:cs typeface="Times New Roman" panose="02020603050405020304"/>
                      </a:endParaRPr>
                    </a:p>
                    <a:p>
                      <a:pPr marL="60960" algn="ctr">
                        <a:lnSpc>
                          <a:spcPct val="100000"/>
                        </a:lnSpc>
                      </a:pPr>
                      <a:r>
                        <a:rPr sz="1050" spc="-10" dirty="0">
                          <a:latin typeface="Arial" panose="020B0604020202020204"/>
                          <a:cs typeface="Arial" panose="020B0604020202020204"/>
                        </a:rPr>
                        <a:t>Appearance</a:t>
                      </a:r>
                      <a:endParaRPr sz="1050">
                        <a:latin typeface="Arial" panose="020B0604020202020204"/>
                        <a:cs typeface="Arial" panose="020B0604020202020204"/>
                      </a:endParaRPr>
                    </a:p>
                  </a:txBody>
                  <a:tcPr marL="0" marR="0" marT="634" marB="0">
                    <a:lnL w="12700">
                      <a:solidFill>
                        <a:srgbClr val="FFFFFF"/>
                      </a:solidFill>
                      <a:prstDash val="solid"/>
                    </a:lnL>
                    <a:lnR w="12700">
                      <a:solidFill>
                        <a:srgbClr val="FFFFFF"/>
                      </a:solidFill>
                      <a:prstDash val="solid"/>
                    </a:lnR>
                    <a:lnB w="12700">
                      <a:solidFill>
                        <a:srgbClr val="FFFFFF"/>
                      </a:solidFill>
                      <a:prstDash val="solid"/>
                    </a:lnB>
                    <a:solidFill>
                      <a:srgbClr val="D9D9D9"/>
                    </a:solidFill>
                  </a:tcPr>
                </a:tc>
                <a:tc>
                  <a:txBody>
                    <a:bodyPr/>
                    <a:lstStyle/>
                    <a:p>
                      <a:pPr marL="60325" algn="ctr">
                        <a:lnSpc>
                          <a:spcPct val="100000"/>
                        </a:lnSpc>
                        <a:spcBef>
                          <a:spcPts val="325"/>
                        </a:spcBef>
                      </a:pPr>
                      <a:r>
                        <a:rPr sz="1050" dirty="0">
                          <a:latin typeface="Arial" panose="020B0604020202020204"/>
                          <a:cs typeface="Arial" panose="020B0604020202020204"/>
                        </a:rPr>
                        <a:t>light</a:t>
                      </a:r>
                      <a:r>
                        <a:rPr sz="1050" spc="-25" dirty="0">
                          <a:latin typeface="Arial" panose="020B0604020202020204"/>
                          <a:cs typeface="Arial" panose="020B0604020202020204"/>
                        </a:rPr>
                        <a:t> </a:t>
                      </a:r>
                      <a:r>
                        <a:rPr sz="1050" dirty="0">
                          <a:latin typeface="Arial" panose="020B0604020202020204"/>
                          <a:cs typeface="Arial" panose="020B0604020202020204"/>
                        </a:rPr>
                        <a:t>brownish</a:t>
                      </a:r>
                      <a:r>
                        <a:rPr sz="1050" spc="-25" dirty="0">
                          <a:latin typeface="Arial" panose="020B0604020202020204"/>
                          <a:cs typeface="Arial" panose="020B0604020202020204"/>
                        </a:rPr>
                        <a:t> </a:t>
                      </a:r>
                      <a:r>
                        <a:rPr sz="1050" spc="-10" dirty="0">
                          <a:latin typeface="Arial" panose="020B0604020202020204"/>
                          <a:cs typeface="Arial" panose="020B0604020202020204"/>
                        </a:rPr>
                        <a:t>yellow</a:t>
                      </a:r>
                      <a:endParaRPr sz="1050">
                        <a:latin typeface="Arial" panose="020B0604020202020204"/>
                        <a:cs typeface="Arial" panose="020B0604020202020204"/>
                      </a:endParaRPr>
                    </a:p>
                    <a:p>
                      <a:pPr marL="60960" algn="ctr">
                        <a:lnSpc>
                          <a:spcPct val="100000"/>
                        </a:lnSpc>
                        <a:spcBef>
                          <a:spcPts val="630"/>
                        </a:spcBef>
                      </a:pPr>
                      <a:r>
                        <a:rPr sz="1050" spc="-10" dirty="0">
                          <a:latin typeface="Arial" panose="020B0604020202020204"/>
                          <a:cs typeface="Arial" panose="020B0604020202020204"/>
                        </a:rPr>
                        <a:t>liquid</a:t>
                      </a:r>
                      <a:endParaRPr sz="1050">
                        <a:latin typeface="Arial" panose="020B0604020202020204"/>
                        <a:cs typeface="Arial" panose="020B0604020202020204"/>
                      </a:endParaRPr>
                    </a:p>
                  </a:txBody>
                  <a:tcPr marL="0" marR="0" marT="41267" marB="0">
                    <a:lnL w="12700">
                      <a:solidFill>
                        <a:srgbClr val="FFFFFF"/>
                      </a:solidFill>
                      <a:prstDash val="solid"/>
                    </a:lnL>
                    <a:lnR w="12700">
                      <a:solidFill>
                        <a:srgbClr val="FFFFFF"/>
                      </a:solidFill>
                      <a:prstDash val="solid"/>
                    </a:lnR>
                    <a:lnB w="12700">
                      <a:solidFill>
                        <a:srgbClr val="FFFFFF"/>
                      </a:solidFill>
                      <a:prstDash val="solid"/>
                    </a:lnB>
                    <a:solidFill>
                      <a:srgbClr val="D9D9D9"/>
                    </a:solidFill>
                  </a:tcPr>
                </a:tc>
              </a:tr>
              <a:tr h="479425">
                <a:tc>
                  <a:txBody>
                    <a:bodyPr/>
                    <a:lstStyle/>
                    <a:p>
                      <a:pPr marL="60325" algn="ctr">
                        <a:lnSpc>
                          <a:spcPct val="100000"/>
                        </a:lnSpc>
                        <a:spcBef>
                          <a:spcPts val="475"/>
                        </a:spcBef>
                      </a:pPr>
                      <a:r>
                        <a:rPr sz="1050" dirty="0">
                          <a:latin typeface="Arial" panose="020B0604020202020204"/>
                          <a:cs typeface="Arial" panose="020B0604020202020204"/>
                        </a:rPr>
                        <a:t>Flash</a:t>
                      </a:r>
                      <a:r>
                        <a:rPr sz="1050" spc="-20" dirty="0">
                          <a:latin typeface="Arial" panose="020B0604020202020204"/>
                          <a:cs typeface="Arial" panose="020B0604020202020204"/>
                        </a:rPr>
                        <a:t> </a:t>
                      </a:r>
                      <a:r>
                        <a:rPr sz="1050" spc="-10" dirty="0">
                          <a:latin typeface="Arial" panose="020B0604020202020204"/>
                          <a:cs typeface="Arial" panose="020B0604020202020204"/>
                        </a:rPr>
                        <a:t>Point</a:t>
                      </a:r>
                      <a:endParaRPr sz="1050">
                        <a:latin typeface="Arial" panose="020B0604020202020204"/>
                        <a:cs typeface="Arial" panose="020B0604020202020204"/>
                      </a:endParaRPr>
                    </a:p>
                    <a:p>
                      <a:pPr marL="60960" algn="ctr">
                        <a:lnSpc>
                          <a:spcPct val="100000"/>
                        </a:lnSpc>
                        <a:spcBef>
                          <a:spcPts val="630"/>
                        </a:spcBef>
                      </a:pPr>
                      <a:r>
                        <a:rPr sz="1050" spc="-10" dirty="0">
                          <a:latin typeface="黑体" panose="02010609060101010101" pitchFamily="49" charset="-122"/>
                          <a:cs typeface="黑体" panose="02010609060101010101" pitchFamily="49" charset="-122"/>
                        </a:rPr>
                        <a:t>（</a:t>
                      </a:r>
                      <a:r>
                        <a:rPr sz="1050" spc="-10" dirty="0">
                          <a:latin typeface="Arial" panose="020B0604020202020204"/>
                          <a:cs typeface="Arial" panose="020B0604020202020204"/>
                        </a:rPr>
                        <a:t>open-cup</a:t>
                      </a:r>
                      <a:r>
                        <a:rPr sz="1050" spc="-10" dirty="0">
                          <a:latin typeface="黑体" panose="02010609060101010101" pitchFamily="49" charset="-122"/>
                          <a:cs typeface="黑体" panose="02010609060101010101" pitchFamily="49" charset="-122"/>
                        </a:rPr>
                        <a:t>）</a:t>
                      </a:r>
                      <a:r>
                        <a:rPr sz="1050" spc="-10" dirty="0">
                          <a:latin typeface="Arial" panose="020B0604020202020204"/>
                          <a:cs typeface="Arial" panose="020B0604020202020204"/>
                        </a:rPr>
                        <a:t>,</a:t>
                      </a:r>
                      <a:r>
                        <a:rPr sz="1050" spc="-10" dirty="0">
                          <a:latin typeface="MS UI Gothic" panose="020B0600070205080204" charset="-128"/>
                          <a:cs typeface="MS UI Gothic" panose="020B0600070205080204" charset="-128"/>
                        </a:rPr>
                        <a:t>℃</a:t>
                      </a:r>
                      <a:endParaRPr sz="1050">
                        <a:latin typeface="MS UI Gothic" panose="020B0600070205080204" charset="-128"/>
                        <a:cs typeface="MS UI Gothic" panose="020B0600070205080204" charset="-128"/>
                      </a:endParaRPr>
                    </a:p>
                  </a:txBody>
                  <a:tcPr marL="0" marR="0" marT="603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a:lnSpc>
                          <a:spcPct val="100000"/>
                        </a:lnSpc>
                        <a:spcBef>
                          <a:spcPts val="40"/>
                        </a:spcBef>
                      </a:pPr>
                      <a:endParaRPr sz="1200">
                        <a:latin typeface="Times New Roman" panose="02020603050405020304"/>
                        <a:cs typeface="Times New Roman" panose="02020603050405020304"/>
                      </a:endParaRPr>
                    </a:p>
                    <a:p>
                      <a:pPr marL="60960" algn="ctr">
                        <a:lnSpc>
                          <a:spcPct val="100000"/>
                        </a:lnSpc>
                      </a:pPr>
                      <a:r>
                        <a:rPr sz="1050" spc="-20" dirty="0">
                          <a:latin typeface="Arial" panose="020B0604020202020204"/>
                          <a:cs typeface="Arial" panose="020B0604020202020204"/>
                        </a:rPr>
                        <a:t>≥120</a:t>
                      </a:r>
                      <a:endParaRPr sz="1050">
                        <a:latin typeface="Arial" panose="020B0604020202020204"/>
                        <a:cs typeface="Arial" panose="020B0604020202020204"/>
                      </a:endParaRPr>
                    </a:p>
                  </a:txBody>
                  <a:tcPr marL="0" marR="0" marT="507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r>
              <a:tr h="334645">
                <a:tc>
                  <a:txBody>
                    <a:bodyPr/>
                    <a:lstStyle/>
                    <a:p>
                      <a:pPr marL="60960" algn="ctr">
                        <a:lnSpc>
                          <a:spcPct val="100000"/>
                        </a:lnSpc>
                        <a:spcBef>
                          <a:spcPts val="845"/>
                        </a:spcBef>
                      </a:pPr>
                      <a:r>
                        <a:rPr sz="1050" dirty="0">
                          <a:latin typeface="Arial" panose="020B0604020202020204"/>
                          <a:cs typeface="Arial" panose="020B0604020202020204"/>
                        </a:rPr>
                        <a:t>Density,</a:t>
                      </a:r>
                      <a:r>
                        <a:rPr sz="1050" spc="-35" dirty="0">
                          <a:latin typeface="Arial" panose="020B0604020202020204"/>
                          <a:cs typeface="Arial" panose="020B0604020202020204"/>
                        </a:rPr>
                        <a:t> </a:t>
                      </a:r>
                      <a:r>
                        <a:rPr sz="1050" spc="-10" dirty="0">
                          <a:latin typeface="Arial" panose="020B0604020202020204"/>
                          <a:cs typeface="Arial" panose="020B0604020202020204"/>
                        </a:rPr>
                        <a:t>g/cm</a:t>
                      </a:r>
                      <a:r>
                        <a:rPr sz="975" spc="-15" baseline="21000" dirty="0">
                          <a:latin typeface="Arial" panose="020B0604020202020204"/>
                          <a:cs typeface="Arial" panose="020B0604020202020204"/>
                        </a:rPr>
                        <a:t>3</a:t>
                      </a:r>
                      <a:endParaRPr sz="975" baseline="21000">
                        <a:latin typeface="Arial" panose="020B0604020202020204"/>
                        <a:cs typeface="Arial" panose="020B0604020202020204"/>
                      </a:endParaRPr>
                    </a:p>
                  </a:txBody>
                  <a:tcPr marL="0" marR="0" marT="10729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60960" algn="ctr">
                        <a:lnSpc>
                          <a:spcPct val="100000"/>
                        </a:lnSpc>
                        <a:spcBef>
                          <a:spcPts val="845"/>
                        </a:spcBef>
                      </a:pPr>
                      <a:r>
                        <a:rPr sz="1050" spc="-10" dirty="0">
                          <a:latin typeface="Arial" panose="020B0604020202020204"/>
                          <a:cs typeface="Arial" panose="020B0604020202020204"/>
                        </a:rPr>
                        <a:t>1.04</a:t>
                      </a:r>
                      <a:r>
                        <a:rPr sz="1050" spc="-10" dirty="0">
                          <a:latin typeface="黑体" panose="02010609060101010101" pitchFamily="49" charset="-122"/>
                          <a:cs typeface="黑体" panose="02010609060101010101" pitchFamily="49" charset="-122"/>
                        </a:rPr>
                        <a:t>±</a:t>
                      </a:r>
                      <a:r>
                        <a:rPr sz="1050" spc="-10" dirty="0">
                          <a:latin typeface="Arial" panose="020B0604020202020204"/>
                          <a:cs typeface="Arial" panose="020B0604020202020204"/>
                        </a:rPr>
                        <a:t>0.02</a:t>
                      </a:r>
                      <a:endParaRPr sz="1050">
                        <a:latin typeface="Arial" panose="020B0604020202020204"/>
                        <a:cs typeface="Arial" panose="020B0604020202020204"/>
                      </a:endParaRPr>
                    </a:p>
                  </a:txBody>
                  <a:tcPr marL="0" marR="0" marT="10729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r>
              <a:tr h="334010">
                <a:tc>
                  <a:txBody>
                    <a:bodyPr/>
                    <a:lstStyle/>
                    <a:p>
                      <a:pPr marL="60325" algn="ctr">
                        <a:lnSpc>
                          <a:spcPct val="100000"/>
                        </a:lnSpc>
                        <a:spcBef>
                          <a:spcPts val="845"/>
                        </a:spcBef>
                      </a:pPr>
                      <a:r>
                        <a:rPr sz="1050" spc="-25" dirty="0">
                          <a:latin typeface="Arial" panose="020B0604020202020204"/>
                          <a:cs typeface="Arial" panose="020B0604020202020204"/>
                        </a:rPr>
                        <a:t>pH</a:t>
                      </a:r>
                      <a:endParaRPr sz="1050">
                        <a:latin typeface="Arial" panose="020B0604020202020204"/>
                        <a:cs typeface="Arial" panose="020B0604020202020204"/>
                      </a:endParaRPr>
                    </a:p>
                  </a:txBody>
                  <a:tcPr marL="0" marR="0" marT="1072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60960" algn="ctr">
                        <a:lnSpc>
                          <a:spcPct val="100000"/>
                        </a:lnSpc>
                        <a:spcBef>
                          <a:spcPts val="845"/>
                        </a:spcBef>
                      </a:pPr>
                      <a:r>
                        <a:rPr sz="1050" spc="-10" dirty="0">
                          <a:latin typeface="Arial" panose="020B0604020202020204"/>
                          <a:cs typeface="Arial" panose="020B0604020202020204"/>
                        </a:rPr>
                        <a:t>5-</a:t>
                      </a:r>
                      <a:r>
                        <a:rPr sz="1050" spc="-50" dirty="0">
                          <a:latin typeface="Arial" panose="020B0604020202020204"/>
                          <a:cs typeface="Arial" panose="020B0604020202020204"/>
                        </a:rPr>
                        <a:t>7</a:t>
                      </a:r>
                      <a:endParaRPr sz="1050">
                        <a:latin typeface="Arial" panose="020B0604020202020204"/>
                        <a:cs typeface="Arial" panose="020B0604020202020204"/>
                      </a:endParaRPr>
                    </a:p>
                  </a:txBody>
                  <a:tcPr marL="0" marR="0" marT="1072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r>
            </a:tbl>
          </a:graphicData>
        </a:graphic>
      </p:graphicFrame>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4646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A000120150303A01PPBG</Template>
  <TotalTime>0</TotalTime>
  <Words>2935</Words>
  <Application>WPS 演示</Application>
  <PresentationFormat>自定义</PresentationFormat>
  <Paragraphs>121</Paragraphs>
  <Slides>2</Slides>
  <Notes>1</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vt:i4>
      </vt:variant>
    </vt:vector>
  </HeadingPairs>
  <TitlesOfParts>
    <vt:vector size="18" baseType="lpstr">
      <vt:lpstr>Arial</vt:lpstr>
      <vt:lpstr>宋体</vt:lpstr>
      <vt:lpstr>Wingdings</vt:lpstr>
      <vt:lpstr>Arial</vt:lpstr>
      <vt:lpstr>黑体</vt:lpstr>
      <vt:lpstr>Impact</vt:lpstr>
      <vt:lpstr>Arial Unicode MS</vt:lpstr>
      <vt:lpstr>Times New Roman</vt:lpstr>
      <vt:lpstr>Impact</vt:lpstr>
      <vt:lpstr>Calibri</vt:lpstr>
      <vt:lpstr>Wingdings</vt:lpstr>
      <vt:lpstr>MS UI Gothic</vt:lpstr>
      <vt:lpstr>微软雅黑</vt:lpstr>
      <vt:lpstr>Calibri Light</vt:lpstr>
      <vt:lpstr>Office 主题</vt:lpstr>
      <vt:lpstr>Office Theme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莫天明/油化研究院/油田化学事业部/中海油服</dc:creator>
  <cp:lastModifiedBy>钟敏菊</cp:lastModifiedBy>
  <cp:revision>279</cp:revision>
  <dcterms:created xsi:type="dcterms:W3CDTF">2017-02-16T09:46:00Z</dcterms:created>
  <dcterms:modified xsi:type="dcterms:W3CDTF">2025-02-13T02:55:30Z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A333CD6E6A324CD78F5E3404125DEF58_13</vt:lpwstr>
  </property>
</Properties>
</file>