
<file path=[Content_Types].xml><?xml version="1.0" encoding="utf-8"?>
<Types xmlns="http://schemas.openxmlformats.org/package/2006/content-types">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 uri="{EFAFB233-063F-42B5-8137-9DF3F51BA10A}">
      <p15:sldGuideLst xmlns:p15="http://schemas.microsoft.com/office/powerpoint/2012/main">
        <p15:guide id="1" orient="horz" pos="3344" userDrawn="1">
          <p15:clr>
            <a:srgbClr val="A4A3A4"/>
          </p15:clr>
        </p15:guide>
        <p15:guide id="2" pos="236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8" autoAdjust="0"/>
    <p:restoredTop sz="95434" autoAdjust="0"/>
  </p:normalViewPr>
  <p:slideViewPr>
    <p:cSldViewPr snapToGrid="0">
      <p:cViewPr varScale="1">
        <p:scale>
          <a:sx n="74" d="100"/>
          <a:sy n="74" d="100"/>
        </p:scale>
        <p:origin x="3126" y="84"/>
      </p:cViewPr>
      <p:guideLst>
        <p:guide orient="horz" pos="3344"/>
        <p:guide pos="236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2.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270" y="6457830"/>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3" cstate="print"/>
          <a:stretch>
            <a:fillRect/>
          </a:stretch>
        </p:blipFill>
        <p:spPr>
          <a:xfrm>
            <a:off x="5217135" y="910710"/>
            <a:ext cx="1843200" cy="720000"/>
          </a:xfrm>
          <a:prstGeom prst="rect">
            <a:avLst/>
          </a:prstGeom>
        </p:spPr>
      </p:pic>
      <p:sp>
        <p:nvSpPr>
          <p:cNvPr id="5" name="矩形 4"/>
          <p:cNvSpPr/>
          <p:nvPr/>
        </p:nvSpPr>
        <p:spPr>
          <a:xfrm>
            <a:off x="539750" y="772235"/>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8" name="矩形 7"/>
          <p:cNvSpPr/>
          <p:nvPr/>
        </p:nvSpPr>
        <p:spPr>
          <a:xfrm>
            <a:off x="1981200" y="765885"/>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9" name="矩形 8"/>
          <p:cNvSpPr/>
          <p:nvPr/>
        </p:nvSpPr>
        <p:spPr>
          <a:xfrm>
            <a:off x="514350" y="1039877"/>
            <a:ext cx="1438275" cy="521970"/>
          </a:xfrm>
          <a:prstGeom prst="rect">
            <a:avLst/>
          </a:prstGeom>
        </p:spPr>
        <p:txBody>
          <a:bodyPr wrap="square">
            <a:spAutoFit/>
          </a:bodyPr>
          <a:lstStyle/>
          <a:p>
            <a:pPr lvl="0" algn="ctr">
              <a:buClrTx/>
              <a:buSzTx/>
              <a:buFontTx/>
            </a:pPr>
            <a:r>
              <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sym typeface="+mn-ea"/>
              </a:rPr>
              <a:t>PE-FIF</a:t>
            </a:r>
            <a:endPar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sym typeface="+mn-ea"/>
            </a:endParaRPr>
          </a:p>
        </p:txBody>
      </p:sp>
      <p:sp>
        <p:nvSpPr>
          <p:cNvPr id="10" name="矩形 9"/>
          <p:cNvSpPr/>
          <p:nvPr/>
        </p:nvSpPr>
        <p:spPr>
          <a:xfrm>
            <a:off x="1922145" y="1106733"/>
            <a:ext cx="3095999" cy="368300"/>
          </a:xfrm>
          <a:prstGeom prst="rect">
            <a:avLst/>
          </a:prstGeom>
        </p:spPr>
        <p:txBody>
          <a:bodyPr wrap="square">
            <a:spAutoFit/>
          </a:bodyPr>
          <a:lstStyle/>
          <a:p>
            <a:pPr lvl="0" algn="ctr">
              <a:buClrTx/>
              <a:buSzTx/>
              <a:buFontTx/>
            </a:pPr>
            <a:r>
              <a:rPr lang="en-US" altLang="zh-CN" b="1" dirty="0" smtClean="0">
                <a:solidFill>
                  <a:schemeClr val="bg1"/>
                </a:solidFill>
                <a:latin typeface="Arial" panose="020B0604020202020204" pitchFamily="34" charset="0"/>
                <a:ea typeface="黑体" panose="02010609060101010101" pitchFamily="49" charset="-122"/>
                <a:cs typeface="Arial" panose="020B0604020202020204" pitchFamily="34" charset="0"/>
                <a:sym typeface="+mn-ea"/>
              </a:rPr>
              <a:t>FLOCCULANT</a:t>
            </a:r>
            <a:endParaRPr lang="zh-CN" altLang="en-US" b="1" dirty="0" smtClean="0">
              <a:solidFill>
                <a:schemeClr val="bg1"/>
              </a:solidFill>
              <a:latin typeface="Arial" panose="020B0604020202020204" pitchFamily="34" charset="0"/>
              <a:ea typeface="黑体" panose="02010609060101010101" pitchFamily="49" charset="-122"/>
              <a:cs typeface="Arial" panose="020B0604020202020204" pitchFamily="34" charset="0"/>
              <a:sym typeface="+mn-ea"/>
            </a:endParaRPr>
          </a:p>
        </p:txBody>
      </p:sp>
      <p:sp>
        <p:nvSpPr>
          <p:cNvPr id="17" name="矩形 16"/>
          <p:cNvSpPr/>
          <p:nvPr/>
        </p:nvSpPr>
        <p:spPr>
          <a:xfrm>
            <a:off x="485775" y="2380778"/>
            <a:ext cx="6574560" cy="645160"/>
          </a:xfrm>
          <a:prstGeom prst="rect">
            <a:avLst/>
          </a:prstGeom>
        </p:spPr>
        <p:txBody>
          <a:bodyPr wrap="square">
            <a:spAutoFit/>
          </a:bodyPr>
          <a:lstStyle/>
          <a:p>
            <a:pPr>
              <a:lnSpc>
                <a:spcPct val="150000"/>
              </a:lnSpc>
            </a:pPr>
            <a:r>
              <a:rPr sz="1200" dirty="0">
                <a:latin typeface="Arial" panose="020B0604020202020204" pitchFamily="34" charset="0"/>
                <a:ea typeface="黑体" panose="02010609060101010101" pitchFamily="49" charset="-122"/>
                <a:cs typeface="Arial" panose="020B0604020202020204" pitchFamily="34" charset="0"/>
              </a:rPr>
              <a:t>PE-FIF is an inorganic polymer flocculant with good flocculation effect and fast reaction speed, which can effectively improve the solid-liquid separation efficiency.</a:t>
            </a:r>
            <a:endParaRPr sz="1200" dirty="0">
              <a:latin typeface="Arial" panose="020B0604020202020204" pitchFamily="34" charset="0"/>
              <a:ea typeface="黑体" panose="02010609060101010101" pitchFamily="49" charset="-122"/>
              <a:cs typeface="Arial" panose="020B0604020202020204" pitchFamily="34" charset="0"/>
            </a:endParaRPr>
          </a:p>
        </p:txBody>
      </p:sp>
      <p:sp>
        <p:nvSpPr>
          <p:cNvPr id="18" name="矩形 17"/>
          <p:cNvSpPr/>
          <p:nvPr/>
        </p:nvSpPr>
        <p:spPr>
          <a:xfrm>
            <a:off x="514350" y="2013048"/>
            <a:ext cx="644525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Product Description</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9" name="矩形 18"/>
          <p:cNvSpPr/>
          <p:nvPr/>
        </p:nvSpPr>
        <p:spPr>
          <a:xfrm>
            <a:off x="523336" y="3072787"/>
            <a:ext cx="4029724"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Main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F</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eatures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530225" y="3362325"/>
            <a:ext cx="4951095" cy="922020"/>
          </a:xfrm>
          <a:prstGeom prst="rect">
            <a:avLst/>
          </a:prstGeom>
        </p:spPr>
        <p:txBody>
          <a:bodyPr wrap="square">
            <a:spAutoFit/>
          </a:bodyPr>
          <a:lstStyle/>
          <a:p>
            <a:pPr marL="285750" marR="0" lvl="0" indent="-285750" fontAlgn="auto">
              <a:lnSpc>
                <a:spcPct val="150000"/>
              </a:lnSpc>
              <a:spcBef>
                <a:spcPts val="0"/>
              </a:spcBef>
              <a:spcAft>
                <a:spcPts val="0"/>
              </a:spcAft>
              <a:buClr>
                <a:srgbClr val="FF0000"/>
              </a:buClr>
              <a:buSzTx/>
              <a:buFont typeface="Wingdings" panose="05000000000000000000" pitchFamily="2" charset="2"/>
              <a:buChar char="n"/>
              <a:defRPr/>
            </a:pPr>
            <a:r>
              <a:rPr sz="1200" dirty="0">
                <a:latin typeface="Arial" panose="020B0604020202020204" pitchFamily="34" charset="0"/>
                <a:ea typeface="黑体" panose="02010609060101010101" pitchFamily="49" charset="-122"/>
                <a:cs typeface="Arial" panose="020B0604020202020204" pitchFamily="34" charset="0"/>
              </a:rPr>
              <a:t>Good flocculation effect and fast reaction speed;</a:t>
            </a:r>
            <a:endParaRPr sz="1200" dirty="0">
              <a:latin typeface="Arial" panose="020B0604020202020204" pitchFamily="34" charset="0"/>
              <a:ea typeface="黑体" panose="02010609060101010101" pitchFamily="49" charset="-122"/>
              <a:cs typeface="Arial" panose="020B0604020202020204" pitchFamily="34" charset="0"/>
            </a:endParaRPr>
          </a:p>
          <a:p>
            <a:pPr marL="285750" marR="0" lvl="0" indent="-285750" fontAlgn="auto">
              <a:lnSpc>
                <a:spcPct val="150000"/>
              </a:lnSpc>
              <a:spcBef>
                <a:spcPts val="0"/>
              </a:spcBef>
              <a:spcAft>
                <a:spcPts val="0"/>
              </a:spcAft>
              <a:buClr>
                <a:srgbClr val="FF0000"/>
              </a:buClr>
              <a:buSzTx/>
              <a:buFont typeface="Wingdings" panose="05000000000000000000" pitchFamily="2" charset="2"/>
              <a:buChar char="n"/>
              <a:defRPr/>
            </a:pPr>
            <a:r>
              <a:rPr sz="1200" dirty="0">
                <a:latin typeface="Arial" panose="020B0604020202020204" pitchFamily="34" charset="0"/>
                <a:ea typeface="黑体" panose="02010609060101010101" pitchFamily="49" charset="-122"/>
                <a:cs typeface="Arial" panose="020B0604020202020204" pitchFamily="34" charset="0"/>
              </a:rPr>
              <a:t>No harmful heavy metal ions, safe and reliable;</a:t>
            </a:r>
            <a:endParaRPr sz="1200" dirty="0">
              <a:latin typeface="Arial" panose="020B0604020202020204" pitchFamily="34" charset="0"/>
              <a:ea typeface="黑体" panose="02010609060101010101" pitchFamily="49" charset="-122"/>
              <a:cs typeface="Arial" panose="020B0604020202020204" pitchFamily="34" charset="0"/>
            </a:endParaRPr>
          </a:p>
          <a:p>
            <a:pPr marL="285750" marR="0" lvl="0" indent="-285750" fontAlgn="auto">
              <a:lnSpc>
                <a:spcPct val="150000"/>
              </a:lnSpc>
              <a:spcBef>
                <a:spcPts val="0"/>
              </a:spcBef>
              <a:spcAft>
                <a:spcPts val="0"/>
              </a:spcAft>
              <a:buClr>
                <a:srgbClr val="FF0000"/>
              </a:buClr>
              <a:buSzTx/>
              <a:buFont typeface="Wingdings" panose="05000000000000000000" pitchFamily="2" charset="2"/>
              <a:buChar char="n"/>
              <a:defRPr/>
            </a:pPr>
            <a:r>
              <a:rPr lang="en-US" sz="1200" dirty="0">
                <a:latin typeface="Arial" panose="020B0604020202020204" pitchFamily="34" charset="0"/>
                <a:ea typeface="黑体" panose="02010609060101010101" pitchFamily="49" charset="-122"/>
                <a:cs typeface="Arial" panose="020B0604020202020204" pitchFamily="34" charset="0"/>
              </a:rPr>
              <a:t>Applicable for </a:t>
            </a:r>
            <a:r>
              <a:rPr sz="1200" dirty="0">
                <a:latin typeface="Arial" panose="020B0604020202020204" pitchFamily="34" charset="0"/>
                <a:ea typeface="黑体" panose="02010609060101010101" pitchFamily="49" charset="-122"/>
                <a:cs typeface="Arial" panose="020B0604020202020204" pitchFamily="34" charset="0"/>
              </a:rPr>
              <a:t> pH 4-11</a:t>
            </a:r>
            <a:r>
              <a:rPr lang="en-US" sz="1200" dirty="0">
                <a:latin typeface="Arial" panose="020B0604020202020204" pitchFamily="34" charset="0"/>
                <a:ea typeface="黑体" panose="02010609060101010101" pitchFamily="49" charset="-122"/>
                <a:cs typeface="Arial" panose="020B0604020202020204" pitchFamily="34" charset="0"/>
              </a:rPr>
              <a:t>, especilly </a:t>
            </a:r>
            <a:r>
              <a:rPr sz="1200" dirty="0">
                <a:latin typeface="Arial" panose="020B0604020202020204" pitchFamily="34" charset="0"/>
                <a:ea typeface="黑体" panose="02010609060101010101" pitchFamily="49" charset="-122"/>
                <a:cs typeface="Arial" panose="020B0604020202020204" pitchFamily="34" charset="0"/>
              </a:rPr>
              <a:t>6-9.</a:t>
            </a:r>
            <a:endParaRPr sz="1200" dirty="0">
              <a:latin typeface="Arial" panose="020B0604020202020204" pitchFamily="34" charset="0"/>
              <a:ea typeface="黑体" panose="02010609060101010101" pitchFamily="49" charset="-122"/>
              <a:cs typeface="Arial" panose="020B0604020202020204" pitchFamily="34" charset="0"/>
            </a:endParaRPr>
          </a:p>
        </p:txBody>
      </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14349" y="4366246"/>
            <a:ext cx="3162300" cy="337185"/>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pplied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R</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ange</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514349" y="4663729"/>
            <a:ext cx="5902326" cy="645160"/>
          </a:xfrm>
          <a:prstGeom prst="rect">
            <a:avLst/>
          </a:prstGeom>
        </p:spPr>
        <p:txBody>
          <a:bodyPr wrap="square">
            <a:spAutoFit/>
          </a:bodyPr>
          <a:lstStyle/>
          <a:p>
            <a:pPr marL="285750" indent="-285750">
              <a:lnSpc>
                <a:spcPct val="150000"/>
              </a:lnSpc>
              <a:buClr>
                <a:srgbClr val="FF0000"/>
              </a:buClr>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rPr>
              <a:t>Suitable for polymer water-based drilling fluid/cuttings;</a:t>
            </a:r>
            <a:endParaRPr sz="1200" dirty="0">
              <a:latin typeface="Arial" panose="020B0604020202020204" pitchFamily="34" charset="0"/>
              <a:ea typeface="黑体" panose="02010609060101010101" pitchFamily="49" charset="-122"/>
              <a:cs typeface="Arial" panose="020B0604020202020204" pitchFamily="34" charset="0"/>
            </a:endParaRPr>
          </a:p>
          <a:p>
            <a:pPr marL="285750" indent="-285750">
              <a:lnSpc>
                <a:spcPct val="150000"/>
              </a:lnSpc>
              <a:buClr>
                <a:srgbClr val="FF0000"/>
              </a:buClr>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rPr>
              <a:t>Recommended dosage: 25-40 kg/m</a:t>
            </a:r>
            <a:r>
              <a:rPr sz="1200" baseline="30000" dirty="0">
                <a:solidFill>
                  <a:schemeClr val="tx1"/>
                </a:solidFill>
                <a:latin typeface="Arial" panose="020B0604020202020204" pitchFamily="34" charset="0"/>
                <a:ea typeface="黑体" panose="02010609060101010101" pitchFamily="49" charset="-122"/>
                <a:cs typeface="Arial" panose="020B0604020202020204" pitchFamily="34" charset="0"/>
              </a:rPr>
              <a:t>3</a:t>
            </a:r>
            <a:r>
              <a:rPr sz="1200" dirty="0">
                <a:latin typeface="Arial" panose="020B0604020202020204" pitchFamily="34" charset="0"/>
                <a:ea typeface="黑体" panose="02010609060101010101" pitchFamily="49" charset="-122"/>
                <a:cs typeface="Arial" panose="020B0604020202020204" pitchFamily="34" charset="0"/>
              </a:rPr>
              <a:t>.</a:t>
            </a:r>
            <a:endParaRPr sz="1200" dirty="0">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514349" y="5623913"/>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Packaging and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S</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rPr>
              <a:t>torage</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sym typeface="+mn-ea"/>
            </a:endParaRPr>
          </a:p>
        </p:txBody>
      </p:sp>
      <p:sp>
        <p:nvSpPr>
          <p:cNvPr id="37" name="矩形 36"/>
          <p:cNvSpPr/>
          <p:nvPr/>
        </p:nvSpPr>
        <p:spPr>
          <a:xfrm>
            <a:off x="514349" y="5983793"/>
            <a:ext cx="6819900" cy="1050290"/>
          </a:xfrm>
          <a:prstGeom prst="rect">
            <a:avLst/>
          </a:prstGeom>
        </p:spPr>
        <p:txBody>
          <a:bodyPr wrap="square">
            <a:spAutoFit/>
          </a:bodyPr>
          <a:lstStyle/>
          <a:p>
            <a:pPr marL="285750" indent="-285750">
              <a:lnSpc>
                <a:spcPct val="130000"/>
              </a:lnSpc>
              <a:buClr>
                <a:srgbClr val="FF0000"/>
              </a:buClr>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Packaging Requirements: Composite packaging bag or according to user requirements</a:t>
            </a:r>
            <a:r>
              <a:rPr lang="en-US" sz="1200" dirty="0">
                <a:latin typeface="Arial" panose="020B0604020202020204" pitchFamily="34" charset="0"/>
                <a:ea typeface="黑体" panose="02010609060101010101" pitchFamily="49" charset="-122"/>
                <a:cs typeface="Arial" panose="020B0604020202020204" pitchFamily="34" charset="0"/>
                <a:sym typeface="+mn-ea"/>
              </a:rPr>
              <a:t>;</a:t>
            </a:r>
            <a:endParaRPr sz="1200" dirty="0">
              <a:latin typeface="Arial" panose="020B0604020202020204" pitchFamily="34" charset="0"/>
              <a:ea typeface="黑体" panose="02010609060101010101" pitchFamily="49" charset="-122"/>
              <a:cs typeface="Arial" panose="020B0604020202020204" pitchFamily="34" charset="0"/>
              <a:sym typeface="+mn-ea"/>
            </a:endParaRPr>
          </a:p>
          <a:p>
            <a:pPr marL="285750" indent="-285750" algn="l">
              <a:lnSpc>
                <a:spcPct val="130000"/>
              </a:lnSpc>
              <a:buClr>
                <a:srgbClr val="FF0000"/>
              </a:buClr>
              <a:buSzTx/>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Packing specification: 25</a:t>
            </a:r>
            <a:r>
              <a:rPr lang="en-US" sz="1200" dirty="0">
                <a:latin typeface="Arial" panose="020B0604020202020204" pitchFamily="34" charset="0"/>
                <a:ea typeface="黑体" panose="02010609060101010101" pitchFamily="49" charset="-122"/>
                <a:cs typeface="Arial" panose="020B0604020202020204" pitchFamily="34" charset="0"/>
                <a:sym typeface="+mn-ea"/>
              </a:rPr>
              <a:t> </a:t>
            </a:r>
            <a:r>
              <a:rPr sz="1200" dirty="0">
                <a:latin typeface="Arial" panose="020B0604020202020204" pitchFamily="34" charset="0"/>
                <a:ea typeface="黑体" panose="02010609060101010101" pitchFamily="49" charset="-122"/>
                <a:cs typeface="Arial" panose="020B0604020202020204" pitchFamily="34" charset="0"/>
                <a:sym typeface="+mn-ea"/>
              </a:rPr>
              <a:t>kg/bag or according to user requirements</a:t>
            </a:r>
            <a:r>
              <a:rPr lang="en-US" sz="1200" dirty="0">
                <a:latin typeface="Arial" panose="020B0604020202020204" pitchFamily="34" charset="0"/>
                <a:ea typeface="黑体" panose="02010609060101010101" pitchFamily="49" charset="-122"/>
                <a:cs typeface="Arial" panose="020B0604020202020204" pitchFamily="34" charset="0"/>
                <a:sym typeface="+mn-ea"/>
              </a:rPr>
              <a:t>;</a:t>
            </a:r>
            <a:endParaRPr sz="1200" dirty="0">
              <a:latin typeface="Arial" panose="020B0604020202020204" pitchFamily="34" charset="0"/>
              <a:ea typeface="黑体" panose="02010609060101010101" pitchFamily="49" charset="-122"/>
              <a:cs typeface="Arial" panose="020B0604020202020204" pitchFamily="34" charset="0"/>
              <a:sym typeface="+mn-ea"/>
            </a:endParaRPr>
          </a:p>
          <a:p>
            <a:pPr marL="285750" indent="-285750" algn="l">
              <a:lnSpc>
                <a:spcPct val="130000"/>
              </a:lnSpc>
              <a:buClr>
                <a:srgbClr val="FF0000"/>
              </a:buClr>
              <a:buSzTx/>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Storage conditions: Store in a dry and ventilated place, away from heat and fire sources</a:t>
            </a:r>
            <a:r>
              <a:rPr lang="en-US" sz="1200" dirty="0">
                <a:latin typeface="Arial" panose="020B0604020202020204" pitchFamily="34" charset="0"/>
                <a:ea typeface="黑体" panose="02010609060101010101" pitchFamily="49" charset="-122"/>
                <a:cs typeface="Arial" panose="020B0604020202020204" pitchFamily="34" charset="0"/>
                <a:sym typeface="+mn-ea"/>
              </a:rPr>
              <a:t>;</a:t>
            </a:r>
            <a:endParaRPr sz="1200" dirty="0">
              <a:latin typeface="Arial" panose="020B0604020202020204" pitchFamily="34" charset="0"/>
              <a:ea typeface="黑体" panose="02010609060101010101" pitchFamily="49" charset="-122"/>
              <a:cs typeface="Arial" panose="020B0604020202020204" pitchFamily="34" charset="0"/>
              <a:sym typeface="+mn-ea"/>
            </a:endParaRPr>
          </a:p>
          <a:p>
            <a:pPr marL="285750" indent="-285750" algn="l">
              <a:lnSpc>
                <a:spcPct val="130000"/>
              </a:lnSpc>
              <a:buClr>
                <a:srgbClr val="FF0000"/>
              </a:buClr>
              <a:buSzTx/>
              <a:buFont typeface="Wingdings" panose="05000000000000000000" pitchFamily="2" charset="2"/>
              <a:buChar char="n"/>
            </a:pPr>
            <a:r>
              <a:rPr sz="1200" dirty="0">
                <a:latin typeface="Arial" panose="020B0604020202020204" pitchFamily="34" charset="0"/>
                <a:ea typeface="黑体" panose="02010609060101010101" pitchFamily="49" charset="-122"/>
                <a:cs typeface="Arial" panose="020B0604020202020204" pitchFamily="34" charset="0"/>
                <a:sym typeface="+mn-ea"/>
              </a:rPr>
              <a:t>Shelf life: 24 months</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a:t>
            </a:r>
            <a:endPar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25" name="矩形 24"/>
          <p:cNvSpPr/>
          <p:nvPr/>
        </p:nvSpPr>
        <p:spPr>
          <a:xfrm>
            <a:off x="485775" y="7205345"/>
            <a:ext cx="372618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Physical and </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C</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hemical</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 P</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roperties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4"/>
            </p:custDataLst>
          </p:nvPr>
        </p:nvGraphicFramePr>
        <p:xfrm>
          <a:off x="557376" y="7544034"/>
          <a:ext cx="6181398" cy="1614805"/>
        </p:xfrm>
        <a:graphic>
          <a:graphicData uri="http://schemas.openxmlformats.org/drawingml/2006/table">
            <a:tbl>
              <a:tblPr firstRow="1" firstCol="1" bandRow="1">
                <a:tableStyleId>{0505E3EF-67EA-436B-97B2-0124C06EBD24}</a:tableStyleId>
              </a:tblPr>
              <a:tblGrid>
                <a:gridCol w="2524663"/>
                <a:gridCol w="3656735"/>
              </a:tblGrid>
              <a:tr h="367665">
                <a:tc>
                  <a:txBody>
                    <a:bodyPr/>
                    <a:lstStyle/>
                    <a:p>
                      <a:pPr algn="ctr">
                        <a:spcAft>
                          <a:spcPts val="0"/>
                        </a:spcAft>
                      </a:pPr>
                      <a:r>
                        <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Item</a:t>
                      </a:r>
                      <a:endPar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c>
                  <a:txBody>
                    <a:bodyPr/>
                    <a:lstStyle/>
                    <a:p>
                      <a:pPr algn="ctr">
                        <a:spcAft>
                          <a:spcPts val="0"/>
                        </a:spcAft>
                      </a:pPr>
                      <a:r>
                        <a:rPr lang="en-US" altLang="zh-CN" sz="1200" b="1" kern="100">
                          <a:solidFill>
                            <a:schemeClr val="bg1"/>
                          </a:solidFill>
                          <a:effectLst/>
                          <a:latin typeface="Arial" panose="020B0604020202020204" pitchFamily="34" charset="0"/>
                          <a:ea typeface="黑体" panose="02010609060101010101" pitchFamily="49" charset="-122"/>
                          <a:cs typeface="Arial" panose="020B0604020202020204" pitchFamily="34" charset="0"/>
                        </a:rPr>
                        <a:t>Parameters</a:t>
                      </a:r>
                      <a:endPar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r>
              <a:tr h="250190">
                <a:tc>
                  <a:txBody>
                    <a:bodyPr/>
                    <a:lstStyle/>
                    <a:p>
                      <a:pPr algn="ctr">
                        <a:spcAft>
                          <a:spcPts val="0"/>
                        </a:spcAft>
                      </a:pPr>
                      <a:r>
                        <a:rPr lang="zh-CN" sz="1200" b="0" kern="0" dirty="0">
                          <a:effectLst/>
                          <a:latin typeface="Arial" panose="020B0604020202020204" pitchFamily="34" charset="0"/>
                          <a:ea typeface="方正隶书_GBK" panose="02000000000000000000" charset="-122"/>
                          <a:cs typeface="Arial" panose="020B0604020202020204" pitchFamily="34" charset="0"/>
                        </a:rPr>
                        <a:t>Appeara</a:t>
                      </a:r>
                      <a:r>
                        <a:rPr lang="zh-CN" sz="1200" b="0" kern="0" dirty="0">
                          <a:effectLst/>
                          <a:latin typeface="Arial" panose="020B0604020202020204" pitchFamily="34" charset="0"/>
                          <a:ea typeface="黑体" panose="02010609060101010101" pitchFamily="49" charset="-122"/>
                          <a:cs typeface="Arial" panose="020B0604020202020204" pitchFamily="34" charset="0"/>
                        </a:rPr>
                        <a:t>nce</a:t>
                      </a:r>
                      <a:endParaRPr lang="zh-CN" sz="1200" b="0" kern="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zh-CN" sz="120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Yellowish solid</a:t>
                      </a:r>
                      <a:endParaRPr lang="zh-CN" sz="1200" kern="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285287">
                <a:tc>
                  <a:txBody>
                    <a:bodyPr/>
                    <a:lstStyle/>
                    <a:p>
                      <a:pPr algn="ctr"/>
                      <a:r>
                        <a:rPr lang="zh-CN" altLang="en-US" sz="1200" b="0" kern="0" dirty="0">
                          <a:solidFill>
                            <a:srgbClr val="000000"/>
                          </a:solidFill>
                          <a:latin typeface="Arial" panose="020B0604020202020204" pitchFamily="34" charset="0"/>
                          <a:ea typeface="黑体" panose="02010609060101010101" pitchFamily="49" charset="-122"/>
                          <a:cs typeface="Arial" panose="020B0604020202020204" pitchFamily="34" charset="0"/>
                        </a:rPr>
                        <a:t>Solubility</a:t>
                      </a:r>
                      <a:endParaRPr lang="zh-CN" altLang="en-US" sz="1200" b="0" kern="0" dirty="0">
                        <a:solidFill>
                          <a:srgbClr val="000000"/>
                        </a:solidFill>
                        <a:latin typeface="Arial" panose="020B0604020202020204" pitchFamily="34" charset="0"/>
                        <a:ea typeface="黑体" panose="02010609060101010101" pitchFamily="49" charset="-122"/>
                        <a:cs typeface="Arial" panose="020B0604020202020204" pitchFamily="34" charset="0"/>
                      </a:endParaRPr>
                    </a:p>
                  </a:txBody>
                  <a:tcPr anchor="ctr"/>
                </a:tc>
                <a:tc>
                  <a:txBody>
                    <a:bodyPr/>
                    <a:lstStyle/>
                    <a:p>
                      <a:pPr marL="0" marR="0" indent="0" algn="ctr" defTabSz="755650" rtl="0" eaLnBrk="1" fontAlgn="auto" latinLnBrk="0" hangingPunct="1">
                        <a:lnSpc>
                          <a:spcPct val="100000"/>
                        </a:lnSpc>
                        <a:spcBef>
                          <a:spcPts val="0"/>
                        </a:spcBef>
                        <a:spcAft>
                          <a:spcPts val="0"/>
                        </a:spcAft>
                        <a:buClrTx/>
                        <a:buSzTx/>
                        <a:buFontTx/>
                        <a:buNone/>
                        <a:defRPr/>
                      </a:pPr>
                      <a:r>
                        <a:rPr lang="zh-CN" altLang="en-US" sz="120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Soluble in water</a:t>
                      </a:r>
                      <a:endParaRPr lang="zh-CN" altLang="en-US" sz="1200" kern="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anchor="ctr"/>
                </a:tc>
              </a:tr>
              <a:tr h="207483">
                <a:tc>
                  <a:txBody>
                    <a:bodyPr/>
                    <a:lstStyle/>
                    <a:p>
                      <a:pPr algn="ctr">
                        <a:spcAft>
                          <a:spcPts val="0"/>
                        </a:spcAft>
                      </a:pPr>
                      <a:r>
                        <a:rPr lang="zh-CN" sz="1200" b="0" kern="0" dirty="0">
                          <a:effectLst/>
                          <a:latin typeface="Arial" panose="020B0604020202020204" pitchFamily="34" charset="0"/>
                          <a:ea typeface="黑体" panose="02010609060101010101" pitchFamily="49" charset="-122"/>
                          <a:cs typeface="Arial" panose="020B0604020202020204" pitchFamily="34" charset="0"/>
                        </a:rPr>
                        <a:t>Density</a:t>
                      </a:r>
                      <a:r>
                        <a:rPr lang="en-US" altLang="zh-CN" sz="1200" b="0" kern="0" dirty="0">
                          <a:effectLst/>
                          <a:latin typeface="Arial" panose="020B0604020202020204" pitchFamily="34" charset="0"/>
                          <a:ea typeface="黑体" panose="02010609060101010101" pitchFamily="49" charset="-122"/>
                          <a:cs typeface="Arial" panose="020B0604020202020204" pitchFamily="34" charset="0"/>
                        </a:rPr>
                        <a:t> (</a:t>
                      </a:r>
                      <a:r>
                        <a:rPr lang="en-US" sz="1200" b="0" kern="0" dirty="0">
                          <a:effectLst/>
                          <a:latin typeface="Arial" panose="020B0604020202020204" pitchFamily="34" charset="0"/>
                          <a:ea typeface="黑体" panose="02010609060101010101" pitchFamily="49" charset="-122"/>
                          <a:cs typeface="Arial" panose="020B0604020202020204" pitchFamily="34" charset="0"/>
                        </a:rPr>
                        <a:t>25±2</a:t>
                      </a:r>
                      <a:r>
                        <a:rPr lang="zh-CN" sz="1200" b="0" kern="0" dirty="0">
                          <a:effectLst/>
                          <a:latin typeface="Arial" panose="020B0604020202020204" pitchFamily="34" charset="0"/>
                          <a:ea typeface="黑体" panose="02010609060101010101" pitchFamily="49" charset="-122"/>
                          <a:cs typeface="Arial" panose="020B0604020202020204" pitchFamily="34" charset="0"/>
                        </a:rPr>
                        <a:t>℃</a:t>
                      </a:r>
                      <a:r>
                        <a:rPr lang="en-US" altLang="zh-CN" sz="1200" b="0" kern="0" dirty="0">
                          <a:effectLst/>
                          <a:latin typeface="Arial" panose="020B0604020202020204" pitchFamily="34" charset="0"/>
                          <a:ea typeface="黑体" panose="02010609060101010101" pitchFamily="49" charset="-122"/>
                          <a:cs typeface="Arial" panose="020B0604020202020204" pitchFamily="34" charset="0"/>
                        </a:rPr>
                        <a:t>), </a:t>
                      </a:r>
                      <a:r>
                        <a:rPr lang="en-US" sz="1200" b="0" kern="0" dirty="0">
                          <a:effectLst/>
                          <a:latin typeface="Arial" panose="020B0604020202020204" pitchFamily="34" charset="0"/>
                          <a:ea typeface="黑体" panose="02010609060101010101" pitchFamily="49" charset="-122"/>
                          <a:cs typeface="Arial" panose="020B0604020202020204" pitchFamily="34" charset="0"/>
                        </a:rPr>
                        <a:t>g/cm</a:t>
                      </a:r>
                      <a:r>
                        <a:rPr lang="en-US" sz="1200" b="0" kern="0" baseline="30000" dirty="0">
                          <a:effectLst/>
                          <a:latin typeface="Arial" panose="020B0604020202020204" pitchFamily="34" charset="0"/>
                          <a:ea typeface="黑体" panose="02010609060101010101" pitchFamily="49" charset="-122"/>
                          <a:cs typeface="Arial" panose="020B0604020202020204" pitchFamily="34" charset="0"/>
                        </a:rPr>
                        <a:t>3</a:t>
                      </a:r>
                      <a:endParaRPr lang="zh-CN" sz="1200" b="0" kern="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en-US" altLang="zh-CN" sz="1200" kern="0" dirty="0">
                          <a:effectLst/>
                          <a:latin typeface="Arial" panose="020B0604020202020204" pitchFamily="34" charset="0"/>
                          <a:ea typeface="黑体" panose="02010609060101010101" pitchFamily="49" charset="-122"/>
                          <a:cs typeface="Arial" panose="020B0604020202020204" pitchFamily="34" charset="0"/>
                        </a:rPr>
                        <a:t>2.3</a:t>
                      </a:r>
                      <a:r>
                        <a:rPr lang="zh-CN" altLang="en-US" sz="1200" kern="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kern="0" dirty="0">
                          <a:effectLst/>
                          <a:latin typeface="Arial" panose="020B0604020202020204" pitchFamily="34" charset="0"/>
                          <a:ea typeface="黑体" panose="02010609060101010101" pitchFamily="49" charset="-122"/>
                          <a:cs typeface="Arial" panose="020B0604020202020204" pitchFamily="34" charset="0"/>
                        </a:rPr>
                        <a:t>2.6</a:t>
                      </a:r>
                      <a:endParaRPr lang="zh-CN" sz="1200" kern="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249988">
                <a:tc>
                  <a:txBody>
                    <a:bodyPr/>
                    <a:lstStyle/>
                    <a:p>
                      <a:pPr algn="ctr">
                        <a:spcAft>
                          <a:spcPts val="0"/>
                        </a:spcAft>
                        <a:tabLst>
                          <a:tab pos="2637155" algn="ctr"/>
                          <a:tab pos="5274310" algn="r"/>
                          <a:tab pos="266700" algn="l"/>
                        </a:tabLst>
                      </a:pPr>
                      <a:r>
                        <a:rPr lang="en-US" altLang="zh-CN" sz="1200" b="0" kern="0" dirty="0">
                          <a:effectLst/>
                          <a:latin typeface="Arial" panose="020B0604020202020204" pitchFamily="34" charset="0"/>
                          <a:ea typeface="黑体" panose="02010609060101010101" pitchFamily="49" charset="-122"/>
                          <a:cs typeface="Arial" panose="020B0604020202020204" pitchFamily="34" charset="0"/>
                        </a:rPr>
                        <a:t>pH</a:t>
                      </a:r>
                      <a:r>
                        <a:rPr lang="zh-CN" altLang="en-US" sz="1200" b="0" kern="0" dirty="0">
                          <a:effectLst/>
                          <a:latin typeface="Arial" panose="020B0604020202020204" pitchFamily="34" charset="0"/>
                          <a:ea typeface="黑体" panose="02010609060101010101" pitchFamily="49" charset="-122"/>
                          <a:cs typeface="Arial" panose="020B0604020202020204" pitchFamily="34" charset="0"/>
                        </a:rPr>
                        <a:t> </a:t>
                      </a:r>
                      <a:r>
                        <a:rPr lang="en-US" altLang="zh-CN" sz="1200" b="0" kern="0" dirty="0">
                          <a:effectLst/>
                          <a:latin typeface="Arial" panose="020B0604020202020204" pitchFamily="34" charset="0"/>
                          <a:ea typeface="黑体" panose="02010609060101010101" pitchFamily="49" charset="-122"/>
                          <a:cs typeface="Arial" panose="020B0604020202020204" pitchFamily="34" charset="0"/>
                        </a:rPr>
                        <a:t>(1%</a:t>
                      </a:r>
                      <a:r>
                        <a:rPr lang="zh-CN" altLang="en-US" sz="1200" b="0" kern="0" dirty="0">
                          <a:effectLst/>
                          <a:latin typeface="Arial" panose="020B0604020202020204" pitchFamily="34" charset="0"/>
                          <a:ea typeface="黑体" panose="02010609060101010101" pitchFamily="49" charset="-122"/>
                          <a:cs typeface="Arial" panose="020B0604020202020204" pitchFamily="34" charset="0"/>
                        </a:rPr>
                        <a:t>）</a:t>
                      </a:r>
                      <a:endParaRPr lang="zh-CN" sz="1050" b="0" kern="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en-US" altLang="zh-CN" sz="1200" kern="0" dirty="0">
                          <a:effectLst/>
                          <a:latin typeface="Arial" panose="020B0604020202020204" pitchFamily="34" charset="0"/>
                          <a:ea typeface="黑体" panose="02010609060101010101" pitchFamily="49" charset="-122"/>
                          <a:cs typeface="Arial" panose="020B0604020202020204" pitchFamily="34" charset="0"/>
                        </a:rPr>
                        <a:t>1.5</a:t>
                      </a:r>
                      <a:r>
                        <a:rPr lang="zh-CN" altLang="en-US" sz="1200" kern="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kern="0" dirty="0">
                          <a:effectLst/>
                          <a:latin typeface="Arial" panose="020B0604020202020204" pitchFamily="34" charset="0"/>
                          <a:ea typeface="黑体" panose="02010609060101010101" pitchFamily="49" charset="-122"/>
                          <a:cs typeface="Arial" panose="020B0604020202020204" pitchFamily="34" charset="0"/>
                        </a:rPr>
                        <a:t>3.0</a:t>
                      </a:r>
                      <a:endParaRPr lang="zh-CN" sz="1200" kern="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254000">
                <a:tc>
                  <a:txBody>
                    <a:bodyPr/>
                    <a:lstStyle/>
                    <a:p>
                      <a:pPr marL="0" algn="ctr" defTabSz="755650" rtl="0" eaLnBrk="1" latinLnBrk="0" hangingPunct="1">
                        <a:lnSpc>
                          <a:spcPts val="2000"/>
                        </a:lnSpc>
                        <a:spcAft>
                          <a:spcPts val="0"/>
                        </a:spcAft>
                      </a:pPr>
                      <a:r>
                        <a:rPr lang="en-US" altLang="zh-CN"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F</a:t>
                      </a:r>
                      <a:r>
                        <a:rPr lang="zh-CN" altLang="en-US"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locculation </a:t>
                      </a:r>
                      <a:r>
                        <a:rPr lang="en-US" altLang="zh-CN"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duration, s</a:t>
                      </a:r>
                      <a:endParaRPr lang="en-US" altLang="zh-CN"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marL="0" algn="ctr" defTabSz="755650" rtl="0" eaLnBrk="1" latinLnBrk="0" hangingPunct="1">
                        <a:lnSpc>
                          <a:spcPts val="2000"/>
                        </a:lnSpc>
                        <a:spcAft>
                          <a:spcPts val="0"/>
                        </a:spcAft>
                      </a:pPr>
                      <a:r>
                        <a:rPr lang="zh-CN" altLang="en-US"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a:t>
                      </a:r>
                      <a:r>
                        <a:rPr lang="en-US" altLang="zh-CN"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rPr>
                        <a:t>30</a:t>
                      </a:r>
                      <a:endParaRPr lang="en-US" sz="1200" b="0" kern="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bl>
          </a:graphicData>
        </a:graphic>
      </p:graphicFrame>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ags/tag2.xml><?xml version="1.0" encoding="utf-8"?>
<p:tagLst xmlns:p="http://schemas.openxmlformats.org/presentationml/2006/main">
  <p:tag name="COMMONDATA" val="eyJoZGlkIjoiMTMwMGQ4ZWRmYzAzZTcwM2VmYzI2OTA0MjkwYWExOGQ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1363</Words>
  <Application>WPS 演示</Application>
  <PresentationFormat>自定义</PresentationFormat>
  <Paragraphs>58</Paragraphs>
  <Slides>1</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宋体</vt:lpstr>
      <vt:lpstr>Wingdings</vt:lpstr>
      <vt:lpstr>黑体</vt:lpstr>
      <vt:lpstr>Impact</vt:lpstr>
      <vt:lpstr>方正隶书_GBK</vt:lpstr>
      <vt:lpstr>隶书</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钟敏菊</cp:lastModifiedBy>
  <cp:revision>345</cp:revision>
  <dcterms:created xsi:type="dcterms:W3CDTF">2017-02-16T09:46:00Z</dcterms:created>
  <dcterms:modified xsi:type="dcterms:W3CDTF">2025-02-17T07:48:32Z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B43A22688A5B43ADA6656C8E3CF2E0F7_13</vt:lpwstr>
  </property>
</Properties>
</file>