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1" r:id="rId3"/>
  </p:sldIdLst>
  <p:sldSz cx="7559675" cy="10691495"/>
  <p:notesSz cx="6858000" cy="9144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黑体+Arial/表格居中" id="{C792F890-D46E-495E-A3C8-B70F969C80CA}">
          <p14:sldIdLst>
            <p14:sldId id="291"/>
          </p14:sldIdLst>
        </p14:section>
      </p14:sectionLst>
    </p:ext>
    <p:ext uri="{EFAFB233-063F-42B5-8137-9DF3F51BA10A}">
      <p15:sldGuideLst xmlns:p15="http://schemas.microsoft.com/office/powerpoint/2012/main">
        <p15:guide id="1" orient="horz" pos="3391" userDrawn="1">
          <p15:clr>
            <a:srgbClr val="A4A3A4"/>
          </p15:clr>
        </p15:guide>
        <p15:guide id="2" pos="23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C2"/>
    <a:srgbClr val="DD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3132" y="66"/>
      </p:cViewPr>
      <p:guideLst>
        <p:guide orient="horz" pos="3391"/>
        <p:guide pos="23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2.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93A4-626E-4E99-AE60-E919648C589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243B-B723-491D-9616-FF82855C5B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D70243B-B723-491D-9616-FF82855C5BB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520713" y="3905482"/>
            <a:ext cx="3198096" cy="57443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3827086" y="3905482"/>
            <a:ext cx="3213847" cy="57443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63C502FA-91C7-46FF-B99F-04699F57DC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0404000"/>
            <a:ext cx="7559674" cy="287813"/>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sp>
        <p:nvSpPr>
          <p:cNvPr id="17" name="矩形 16"/>
          <p:cNvSpPr/>
          <p:nvPr/>
        </p:nvSpPr>
        <p:spPr>
          <a:xfrm>
            <a:off x="488950" y="2306320"/>
            <a:ext cx="6444615" cy="645160"/>
          </a:xfrm>
          <a:prstGeom prst="rect">
            <a:avLst/>
          </a:prstGeom>
        </p:spPr>
        <p:txBody>
          <a:bodyPr wrap="square">
            <a:spAutoFit/>
          </a:bodyPr>
          <a:lstStyle/>
          <a:p>
            <a:pPr indent="0" algn="just">
              <a:lnSpc>
                <a:spcPct val="150000"/>
              </a:lnSpc>
              <a:spcBef>
                <a:spcPts val="0"/>
              </a:spcBef>
              <a:spcAft>
                <a:spcPts val="0"/>
              </a:spcAft>
              <a:buClr>
                <a:srgbClr val="FF0000"/>
              </a:buClr>
              <a:buSzTx/>
              <a:buNone/>
              <a:defRPr/>
            </a:pPr>
            <a:r>
              <a:rPr sz="1200" dirty="0">
                <a:latin typeface="Arial" panose="020B0604020202020204" pitchFamily="34" charset="0"/>
                <a:ea typeface="黑体" panose="02010609060101010101" pitchFamily="49" charset="-122"/>
                <a:cs typeface="Arial" panose="020B0604020202020204" pitchFamily="34" charset="0"/>
              </a:rPr>
              <a:t>PE-PCC is a mixture of high-charged inorganic polymer ring chains and inorganic salts, which is easily soluble in water and  low corrosion.</a:t>
            </a:r>
            <a:endParaRPr sz="1200" dirty="0">
              <a:latin typeface="Arial" panose="020B0604020202020204" pitchFamily="34" charset="0"/>
              <a:ea typeface="黑体" panose="02010609060101010101" pitchFamily="49" charset="-122"/>
              <a:cs typeface="Arial" panose="020B0604020202020204" pitchFamily="34" charset="0"/>
            </a:endParaRPr>
          </a:p>
        </p:txBody>
      </p:sp>
      <p:sp>
        <p:nvSpPr>
          <p:cNvPr id="32" name="页脚占位符 31"/>
          <p:cNvSpPr>
            <a:spLocks noGrp="1"/>
          </p:cNvSpPr>
          <p:nvPr>
            <p:ph type="ftr" sz="quarter" idx="11"/>
          </p:nvPr>
        </p:nvSpPr>
        <p:spPr>
          <a:xfrm>
            <a:off x="2504143" y="10252629"/>
            <a:ext cx="2551390" cy="569240"/>
          </a:xfrm>
        </p:spPr>
        <p:txBody>
          <a:bodyPr/>
          <a:lstStyle/>
          <a:p>
            <a:r>
              <a:rPr lang="en-US" altLang="zh-CN" sz="800" dirty="0" smtClean="0">
                <a:solidFill>
                  <a:schemeClr val="bg1"/>
                </a:solidFill>
                <a:latin typeface="Arial" panose="020B0604020202020204" pitchFamily="34" charset="0"/>
                <a:cs typeface="Arial" panose="020B0604020202020204" pitchFamily="34" charset="0"/>
              </a:rPr>
              <a:t>Page 1 of 1</a:t>
            </a:r>
            <a:endParaRPr lang="zh-CN" altLang="en-US" sz="800" dirty="0">
              <a:solidFill>
                <a:schemeClr val="bg1"/>
              </a:solidFill>
              <a:latin typeface="Arial" panose="020B0604020202020204" pitchFamily="34" charset="0"/>
              <a:cs typeface="Arial" panose="020B0604020202020204" pitchFamily="34" charset="0"/>
            </a:endParaRPr>
          </a:p>
        </p:txBody>
      </p:sp>
      <p:cxnSp>
        <p:nvCxnSpPr>
          <p:cNvPr id="6" name="直接连接符 5"/>
          <p:cNvCxnSpPr/>
          <p:nvPr/>
        </p:nvCxnSpPr>
        <p:spPr>
          <a:xfrm>
            <a:off x="-825" y="10368000"/>
            <a:ext cx="7560000" cy="0"/>
          </a:xfrm>
          <a:prstGeom prst="line">
            <a:avLst/>
          </a:prstGeom>
          <a:ln w="12700">
            <a:solidFill>
              <a:srgbClr val="DD002B"/>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25" y="10332000"/>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7172" y="10320966"/>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488950" y="4469765"/>
            <a:ext cx="1791335" cy="337185"/>
          </a:xfrm>
          <a:prstGeom prst="rect">
            <a:avLst/>
          </a:prstGeom>
        </p:spPr>
        <p:txBody>
          <a:bodyPr wrap="square">
            <a:spAutoFit/>
          </a:bodyPr>
          <a:lstStyle/>
          <a:p>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pplied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R</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ange</a:t>
            </a:r>
            <a:endParaRPr lang="zh-CN" altLang="en-US" sz="16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7" name="矩形 26"/>
          <p:cNvSpPr/>
          <p:nvPr/>
        </p:nvSpPr>
        <p:spPr>
          <a:xfrm>
            <a:off x="488949" y="3232785"/>
            <a:ext cx="5845175" cy="1198880"/>
          </a:xfrm>
          <a:prstGeom prst="rect">
            <a:avLst/>
          </a:prstGeom>
        </p:spPr>
        <p:txBody>
          <a:bodyPr wrap="square">
            <a:spAutoFit/>
          </a:bodyPr>
          <a:lstStyle/>
          <a:p>
            <a:pPr marL="28575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Fast floc formation and fast settling</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l">
              <a:lnSpc>
                <a:spcPct val="150000"/>
              </a:lnSpc>
              <a:spcBef>
                <a:spcPts val="0"/>
              </a:spcBef>
              <a:spcAft>
                <a:spcPts val="0"/>
              </a:spcAft>
              <a:buClr>
                <a:srgbClr val="FF0000"/>
              </a:buClr>
              <a:buSzTx/>
              <a:buFont typeface="Wingdings" panose="05000000000000000000" pitchFamily="2" charset="2"/>
              <a:buChar char="n"/>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L</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ess corrosive</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Less salt increase in treated water</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Strong adaptability to temperature</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a:t>
            </a:r>
            <a:endPar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4" name="矩形 33"/>
          <p:cNvSpPr/>
          <p:nvPr/>
        </p:nvSpPr>
        <p:spPr>
          <a:xfrm>
            <a:off x="488950" y="5611495"/>
            <a:ext cx="2733675"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Packaging and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S</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torage</a:t>
            </a:r>
            <a:endParaRPr lang="zh-CN" altLang="en-US" sz="16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7" name="矩形 36"/>
          <p:cNvSpPr/>
          <p:nvPr/>
        </p:nvSpPr>
        <p:spPr>
          <a:xfrm>
            <a:off x="488949" y="5868515"/>
            <a:ext cx="6710966" cy="1050290"/>
          </a:xfrm>
          <a:prstGeom prst="rect">
            <a:avLst/>
          </a:prstGeom>
        </p:spPr>
        <p:txBody>
          <a:bodyPr wrap="square">
            <a:spAutoFit/>
          </a:bodyPr>
          <a:lstStyle/>
          <a:p>
            <a:pPr marL="285750" indent="-285750">
              <a:lnSpc>
                <a:spcPct val="130000"/>
              </a:lnSpc>
              <a:buClr>
                <a:srgbClr val="FF0000"/>
              </a:buClr>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sym typeface="+mn-ea"/>
              </a:rPr>
              <a:t>Packaging Requirements: Plastic bucket or according to user requirements</a:t>
            </a:r>
            <a:r>
              <a:rPr lang="en-US" sz="1200" dirty="0">
                <a:latin typeface="Arial" panose="020B0604020202020204" pitchFamily="34" charset="0"/>
                <a:ea typeface="黑体" panose="02010609060101010101" pitchFamily="49" charset="-122"/>
                <a:cs typeface="Arial" panose="020B0604020202020204" pitchFamily="34" charset="0"/>
                <a:sym typeface="+mn-ea"/>
              </a:rPr>
              <a:t>;</a:t>
            </a:r>
            <a:endParaRPr sz="1200" dirty="0">
              <a:latin typeface="Arial" panose="020B0604020202020204" pitchFamily="34" charset="0"/>
              <a:ea typeface="黑体" panose="02010609060101010101" pitchFamily="49" charset="-122"/>
              <a:cs typeface="Arial" panose="020B0604020202020204" pitchFamily="34" charset="0"/>
              <a:sym typeface="+mn-ea"/>
            </a:endParaRPr>
          </a:p>
          <a:p>
            <a:pPr marL="285750" indent="-285750" algn="l">
              <a:lnSpc>
                <a:spcPct val="130000"/>
              </a:lnSpc>
              <a:buClr>
                <a:srgbClr val="FF0000"/>
              </a:buClr>
              <a:buSzTx/>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sym typeface="+mn-ea"/>
              </a:rPr>
              <a:t>Packing specification: 25 L/barrel or according to user requirements</a:t>
            </a:r>
            <a:r>
              <a:rPr lang="en-US" sz="1200" dirty="0">
                <a:latin typeface="Arial" panose="020B0604020202020204" pitchFamily="34" charset="0"/>
                <a:ea typeface="黑体" panose="02010609060101010101" pitchFamily="49" charset="-122"/>
                <a:cs typeface="Arial" panose="020B0604020202020204" pitchFamily="34" charset="0"/>
                <a:sym typeface="+mn-ea"/>
              </a:rPr>
              <a:t>;</a:t>
            </a:r>
            <a:endParaRPr sz="1200" dirty="0">
              <a:latin typeface="Arial" panose="020B0604020202020204" pitchFamily="34" charset="0"/>
              <a:ea typeface="黑体" panose="02010609060101010101" pitchFamily="49" charset="-122"/>
              <a:cs typeface="Arial" panose="020B0604020202020204" pitchFamily="34" charset="0"/>
              <a:sym typeface="+mn-ea"/>
            </a:endParaRPr>
          </a:p>
          <a:p>
            <a:pPr marL="285750" indent="-285750" algn="l">
              <a:lnSpc>
                <a:spcPct val="130000"/>
              </a:lnSpc>
              <a:buClr>
                <a:srgbClr val="FF0000"/>
              </a:buClr>
              <a:buSzTx/>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sym typeface="+mn-ea"/>
              </a:rPr>
              <a:t>Storage conditions: Store in a dry and ventilated place, away from heat and fire sources</a:t>
            </a:r>
            <a:r>
              <a:rPr lang="en-US" sz="1200" dirty="0">
                <a:latin typeface="Arial" panose="020B0604020202020204" pitchFamily="34" charset="0"/>
                <a:ea typeface="黑体" panose="02010609060101010101" pitchFamily="49" charset="-122"/>
                <a:cs typeface="Arial" panose="020B0604020202020204" pitchFamily="34" charset="0"/>
                <a:sym typeface="+mn-ea"/>
              </a:rPr>
              <a:t>;</a:t>
            </a:r>
            <a:endParaRPr sz="1200" dirty="0">
              <a:latin typeface="Arial" panose="020B0604020202020204" pitchFamily="34" charset="0"/>
              <a:ea typeface="黑体" panose="02010609060101010101" pitchFamily="49" charset="-122"/>
              <a:cs typeface="Arial" panose="020B0604020202020204" pitchFamily="34" charset="0"/>
              <a:sym typeface="+mn-ea"/>
            </a:endParaRPr>
          </a:p>
          <a:p>
            <a:pPr marL="285750" indent="-285750" algn="l">
              <a:lnSpc>
                <a:spcPct val="130000"/>
              </a:lnSpc>
              <a:buClr>
                <a:srgbClr val="FF0000"/>
              </a:buClr>
              <a:buSzTx/>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sym typeface="+mn-ea"/>
              </a:rPr>
              <a:t>Shelf life: 24 months</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43" name="矩形 42"/>
          <p:cNvSpPr/>
          <p:nvPr/>
        </p:nvSpPr>
        <p:spPr>
          <a:xfrm>
            <a:off x="488950" y="2935605"/>
            <a:ext cx="193421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Main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F</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eatures</a:t>
            </a:r>
            <a:endParaRPr lang="zh-CN" altLang="en-US" sz="16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4" name="矩形 43"/>
          <p:cNvSpPr/>
          <p:nvPr/>
        </p:nvSpPr>
        <p:spPr>
          <a:xfrm>
            <a:off x="488950" y="4739005"/>
            <a:ext cx="5780405" cy="645160"/>
          </a:xfrm>
          <a:prstGeom prst="rect">
            <a:avLst/>
          </a:prstGeom>
        </p:spPr>
        <p:txBody>
          <a:bodyPr wrap="square">
            <a:spAutoFit/>
          </a:bodyPr>
          <a:lstStyle/>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Suitable for drilling fluid systems and water-based drilling </a:t>
            </a:r>
            <a:r>
              <a:rPr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fluid/cuttings</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Recommended dosage: 60～100 kg/m</a:t>
            </a:r>
            <a:r>
              <a:rPr lang="zh-CN" altLang="en-US" sz="1200" baseline="30000" dirty="0">
                <a:solidFill>
                  <a:srgbClr val="000000"/>
                </a:solidFill>
                <a:uFillTx/>
                <a:latin typeface="Arial" panose="020B0604020202020204" pitchFamily="34" charset="0"/>
                <a:ea typeface="黑体" panose="02010609060101010101" pitchFamily="49" charset="-122"/>
                <a:cs typeface="Arial" panose="020B0604020202020204" pitchFamily="34" charset="0"/>
                <a:sym typeface="+mn-ea"/>
              </a:rPr>
              <a:t>3</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endPar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p:txBody>
      </p:sp>
      <p:sp>
        <p:nvSpPr>
          <p:cNvPr id="3" name="矩形 2"/>
          <p:cNvSpPr/>
          <p:nvPr/>
        </p:nvSpPr>
        <p:spPr>
          <a:xfrm>
            <a:off x="488949" y="2013048"/>
            <a:ext cx="6445250" cy="337185"/>
          </a:xfrm>
          <a:prstGeom prst="rect">
            <a:avLst/>
          </a:prstGeom>
        </p:spPr>
        <p:txBody>
          <a:bodyPr wrap="square">
            <a:spAutoFit/>
          </a:bodyPr>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Product Description</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15" name="矩形 14"/>
          <p:cNvSpPr/>
          <p:nvPr/>
        </p:nvSpPr>
        <p:spPr>
          <a:xfrm>
            <a:off x="488950" y="7129780"/>
            <a:ext cx="4132580" cy="337185"/>
          </a:xfrm>
          <a:prstGeom prst="rect">
            <a:avLst/>
          </a:prstGeom>
        </p:spPr>
        <p:txBody>
          <a:bodyPr wrap="square">
            <a:spAutoFit/>
          </a:bodyPr>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Physical and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C</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hemical</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 P</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roperties</a:t>
            </a:r>
            <a:endParaRPr lang="zh-CN" altLang="en-US" sz="16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4" name="图片 13"/>
          <p:cNvPicPr>
            <a:picLocks noChangeAspect="1"/>
          </p:cNvPicPr>
          <p:nvPr/>
        </p:nvPicPr>
        <p:blipFill>
          <a:blip r:embed="rId1" cstate="print"/>
          <a:stretch>
            <a:fillRect/>
          </a:stretch>
        </p:blipFill>
        <p:spPr>
          <a:xfrm>
            <a:off x="5217135" y="930883"/>
            <a:ext cx="1843200" cy="720000"/>
          </a:xfrm>
          <a:prstGeom prst="rect">
            <a:avLst/>
          </a:prstGeom>
        </p:spPr>
      </p:pic>
      <p:sp>
        <p:nvSpPr>
          <p:cNvPr id="9" name="矩形 8"/>
          <p:cNvSpPr/>
          <p:nvPr/>
        </p:nvSpPr>
        <p:spPr>
          <a:xfrm>
            <a:off x="539750" y="786883"/>
            <a:ext cx="1438275" cy="1008000"/>
          </a:xfrm>
          <a:prstGeom prst="rect">
            <a:avLst/>
          </a:prstGeom>
          <a:solidFill>
            <a:srgbClr val="DD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16" name="矩形 15"/>
          <p:cNvSpPr/>
          <p:nvPr/>
        </p:nvSpPr>
        <p:spPr>
          <a:xfrm>
            <a:off x="1981200" y="786883"/>
            <a:ext cx="3096000" cy="1008000"/>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21" name="矩形 20"/>
          <p:cNvSpPr/>
          <p:nvPr/>
        </p:nvSpPr>
        <p:spPr>
          <a:xfrm>
            <a:off x="514350" y="1106805"/>
            <a:ext cx="1454150" cy="368300"/>
          </a:xfrm>
          <a:prstGeom prst="rect">
            <a:avLst/>
          </a:prstGeom>
        </p:spPr>
        <p:txBody>
          <a:bodyPr wrap="square">
            <a:spAutoFit/>
          </a:bodyPr>
          <a:p>
            <a:pPr algn="ctr"/>
            <a:r>
              <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rPr>
              <a:t>PE-PCC</a:t>
            </a:r>
            <a:endPar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endParaRPr>
          </a:p>
        </p:txBody>
      </p:sp>
      <p:sp>
        <p:nvSpPr>
          <p:cNvPr id="22" name="矩形 21"/>
          <p:cNvSpPr/>
          <p:nvPr/>
        </p:nvSpPr>
        <p:spPr>
          <a:xfrm>
            <a:off x="1922145" y="1106733"/>
            <a:ext cx="3095999" cy="368300"/>
          </a:xfrm>
          <a:prstGeom prst="rect">
            <a:avLst/>
          </a:prstGeom>
        </p:spPr>
        <p:txBody>
          <a:bodyPr wrap="square">
            <a:spAutoFit/>
          </a:bodyPr>
          <a:p>
            <a:pPr lvl="0" algn="ctr">
              <a:buClrTx/>
              <a:buSzTx/>
              <a:buFontTx/>
            </a:pPr>
            <a:r>
              <a:rPr lang="en-US" altLang="zh-CN" b="1" dirty="0" smtClean="0">
                <a:solidFill>
                  <a:schemeClr val="bg1"/>
                </a:solidFill>
                <a:latin typeface="Arial" panose="020B0604020202020204" pitchFamily="34" charset="0"/>
                <a:ea typeface="黑体" panose="02010609060101010101" pitchFamily="49" charset="-122"/>
                <a:cs typeface="Arial" panose="020B0604020202020204" pitchFamily="34" charset="0"/>
                <a:sym typeface="+mn-ea"/>
              </a:rPr>
              <a:t>FLOCCULANT</a:t>
            </a:r>
            <a:endParaRPr lang="zh-CN" altLang="en-US" b="1" dirty="0" smtClean="0">
              <a:solidFill>
                <a:schemeClr val="bg1"/>
              </a:solidFill>
              <a:latin typeface="Arial" panose="020B0604020202020204" pitchFamily="34" charset="0"/>
              <a:ea typeface="黑体" panose="02010609060101010101" pitchFamily="49" charset="-122"/>
              <a:cs typeface="Arial" panose="020B0604020202020204" pitchFamily="34" charset="0"/>
            </a:endParaRPr>
          </a:p>
        </p:txBody>
      </p:sp>
      <p:graphicFrame>
        <p:nvGraphicFramePr>
          <p:cNvPr id="11" name="表格 10"/>
          <p:cNvGraphicFramePr>
            <a:graphicFrameLocks noGrp="1"/>
          </p:cNvGraphicFramePr>
          <p:nvPr>
            <p:custDataLst>
              <p:tags r:id="rId2"/>
            </p:custDataLst>
          </p:nvPr>
        </p:nvGraphicFramePr>
        <p:xfrm>
          <a:off x="539750" y="7480300"/>
          <a:ext cx="6536690" cy="1952625"/>
        </p:xfrm>
        <a:graphic>
          <a:graphicData uri="http://schemas.openxmlformats.org/drawingml/2006/table">
            <a:tbl>
              <a:tblPr firstRow="1" firstCol="1" bandRow="1">
                <a:tableStyleId>{0505E3EF-67EA-436B-97B2-0124C06EBD24}</a:tableStyleId>
              </a:tblPr>
              <a:tblGrid>
                <a:gridCol w="3268345"/>
                <a:gridCol w="3268345"/>
              </a:tblGrid>
              <a:tr h="444500">
                <a:tc>
                  <a:txBody>
                    <a:bodyPr/>
                    <a:p>
                      <a:pPr algn="ctr">
                        <a:spcAft>
                          <a:spcPts val="0"/>
                        </a:spcAft>
                      </a:pPr>
                      <a:r>
                        <a:rPr lang="en-US" altLang="zh-CN" sz="1200" b="1" kern="100" dirty="0">
                          <a:solidFill>
                            <a:schemeClr val="bg1"/>
                          </a:solidFill>
                          <a:effectLst/>
                          <a:latin typeface="Arial" panose="020B0604020202020204" pitchFamily="34" charset="0"/>
                          <a:ea typeface="黑体" panose="02010609060101010101" pitchFamily="49" charset="-122"/>
                          <a:cs typeface="Arial" panose="020B0604020202020204" pitchFamily="34" charset="0"/>
                        </a:rPr>
                        <a:t>Item</a:t>
                      </a:r>
                      <a:endParaRPr lang="en-US" altLang="zh-CN" sz="1200" b="1"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c>
                  <a:txBody>
                    <a:bodyPr/>
                    <a:p>
                      <a:pPr algn="ctr">
                        <a:spcAft>
                          <a:spcPts val="0"/>
                        </a:spcAft>
                      </a:pPr>
                      <a:r>
                        <a:rPr lang="en-US" altLang="zh-CN" sz="1200" b="1" kern="100">
                          <a:solidFill>
                            <a:schemeClr val="bg1"/>
                          </a:solidFill>
                          <a:effectLst/>
                          <a:latin typeface="Arial" panose="020B0604020202020204" pitchFamily="34" charset="0"/>
                          <a:ea typeface="黑体" panose="02010609060101010101" pitchFamily="49" charset="-122"/>
                          <a:cs typeface="Arial" panose="020B0604020202020204" pitchFamily="34" charset="0"/>
                        </a:rPr>
                        <a:t>Parameters</a:t>
                      </a:r>
                      <a:endParaRPr lang="en-US" altLang="zh-CN" sz="1200" b="1"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r>
              <a:tr h="301625">
                <a:tc>
                  <a:txBody>
                    <a:bodyPr/>
                    <a:p>
                      <a:pPr algn="ctr">
                        <a:spcAft>
                          <a:spcPts val="0"/>
                        </a:spcAft>
                      </a:pPr>
                      <a:r>
                        <a:rPr lang="zh-CN" sz="1200" b="0" kern="0" dirty="0">
                          <a:effectLst/>
                          <a:latin typeface="Arial" panose="020B0604020202020204" pitchFamily="34" charset="0"/>
                          <a:ea typeface="黑体" panose="02010609060101010101" pitchFamily="49" charset="-122"/>
                          <a:cs typeface="Arial" panose="020B0604020202020204" pitchFamily="34" charset="0"/>
                          <a:sym typeface="+mn-ea"/>
                        </a:rPr>
                        <a:t>Appearance</a:t>
                      </a:r>
                      <a:endParaRPr lang="zh-CN" altLang="en-US" sz="1200" b="0" kern="0" dirty="0" smtClean="0">
                        <a:solidFill>
                          <a:schemeClr val="tx1"/>
                        </a:solidFill>
                        <a:effectLst/>
                        <a:latin typeface="Arial" panose="020B0604020202020204" pitchFamily="34" charset="0"/>
                        <a:ea typeface="黑体" panose="02010609060101010101" pitchFamily="49" charset="-122"/>
                        <a:cs typeface="Arial" panose="020B0604020202020204" pitchFamily="34" charset="0"/>
                        <a:sym typeface="+mn-ea"/>
                      </a:endParaRPr>
                    </a:p>
                  </a:txBody>
                  <a:tcPr marL="61096" marR="0" marT="0" marB="0" anchor="ctr" anchorCtr="0"/>
                </a:tc>
                <a:tc>
                  <a:txBody>
                    <a:bodyPr/>
                    <a:p>
                      <a:pPr algn="ctr">
                        <a:lnSpc>
                          <a:spcPct val="100000"/>
                        </a:lnSpc>
                        <a:spcAft>
                          <a:spcPts val="0"/>
                        </a:spcAft>
                        <a:buClrTx/>
                        <a:buSzTx/>
                        <a:buFontTx/>
                      </a:pPr>
                      <a:r>
                        <a:rPr lang="zh-CN" sz="1200" kern="0" dirty="0">
                          <a:effectLst/>
                          <a:latin typeface="Arial" panose="020B0604020202020204" pitchFamily="34" charset="0"/>
                          <a:ea typeface="黑体" panose="02010609060101010101" pitchFamily="49" charset="-122"/>
                          <a:cs typeface="Arial" panose="020B0604020202020204" pitchFamily="34" charset="0"/>
                        </a:rPr>
                        <a:t>Colorless or yellowish </a:t>
                      </a:r>
                      <a:endParaRPr lang="zh-CN" sz="1200" kern="0" dirty="0">
                        <a:effectLst/>
                        <a:latin typeface="Arial" panose="020B0604020202020204" pitchFamily="34" charset="0"/>
                        <a:ea typeface="黑体" panose="02010609060101010101" pitchFamily="49" charset="-122"/>
                        <a:cs typeface="Arial" panose="020B0604020202020204" pitchFamily="34" charset="0"/>
                      </a:endParaRPr>
                    </a:p>
                    <a:p>
                      <a:pPr algn="ctr">
                        <a:lnSpc>
                          <a:spcPct val="100000"/>
                        </a:lnSpc>
                        <a:spcAft>
                          <a:spcPts val="0"/>
                        </a:spcAft>
                        <a:buClrTx/>
                        <a:buSzTx/>
                        <a:buFontTx/>
                      </a:pPr>
                      <a:r>
                        <a:rPr lang="zh-CN" sz="1200" kern="0" dirty="0">
                          <a:effectLst/>
                          <a:latin typeface="Arial" panose="020B0604020202020204" pitchFamily="34" charset="0"/>
                          <a:ea typeface="黑体" panose="02010609060101010101" pitchFamily="49" charset="-122"/>
                          <a:cs typeface="Arial" panose="020B0604020202020204" pitchFamily="34" charset="0"/>
                        </a:rPr>
                        <a:t>homogeneous liquid</a:t>
                      </a:r>
                      <a:endParaRPr lang="zh-CN" sz="1200" kern="0" dirty="0">
                        <a:effectLst/>
                        <a:latin typeface="Arial" panose="020B0604020202020204" pitchFamily="34" charset="0"/>
                        <a:ea typeface="黑体" panose="02010609060101010101" pitchFamily="49" charset="-122"/>
                        <a:cs typeface="Arial" panose="020B0604020202020204" pitchFamily="34" charset="0"/>
                      </a:endParaRPr>
                    </a:p>
                  </a:txBody>
                  <a:tcPr marL="61096" marR="0" marT="0" marB="0" anchor="ctr" anchorCtr="0"/>
                </a:tc>
              </a:tr>
              <a:tr h="301625">
                <a:tc>
                  <a:txBody>
                    <a:bodyPr/>
                    <a:p>
                      <a:pPr algn="ctr">
                        <a:lnSpc>
                          <a:spcPct val="150000"/>
                        </a:lnSpc>
                        <a:spcAft>
                          <a:spcPts val="0"/>
                        </a:spcAft>
                      </a:pPr>
                      <a:r>
                        <a:rPr lang="zh-CN" altLang="en-US"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Density</a:t>
                      </a:r>
                      <a:r>
                        <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 g/cm</a:t>
                      </a:r>
                      <a:r>
                        <a:rPr lang="en-US" altLang="zh-CN" sz="1200" b="0" kern="1200" baseline="30000" dirty="0" smtClean="0">
                          <a:solidFill>
                            <a:schemeClr val="tx1"/>
                          </a:solidFill>
                          <a:latin typeface="Arial" panose="020B0604020202020204" pitchFamily="34" charset="0"/>
                          <a:ea typeface="黑体" panose="02010609060101010101" pitchFamily="49" charset="-122"/>
                          <a:cs typeface="Arial" panose="020B0604020202020204" pitchFamily="34" charset="0"/>
                        </a:rPr>
                        <a:t>3</a:t>
                      </a:r>
                      <a:endParaRPr lang="en-US" altLang="zh-CN" sz="1200" b="0" kern="1200" baseline="30000" dirty="0" smtClean="0">
                        <a:solidFill>
                          <a:schemeClr val="tx1"/>
                        </a:solidFill>
                        <a:latin typeface="Arial" panose="020B0604020202020204" pitchFamily="34" charset="0"/>
                        <a:ea typeface="黑体" panose="02010609060101010101" pitchFamily="49" charset="-122"/>
                        <a:cs typeface="Arial" panose="020B0604020202020204" pitchFamily="34" charset="0"/>
                      </a:endParaRPr>
                    </a:p>
                  </a:txBody>
                  <a:tcPr marL="61096" marR="0" marT="0" marB="0" anchor="ctr" anchorCtr="0"/>
                </a:tc>
                <a:tc>
                  <a:txBody>
                    <a:bodyPr/>
                    <a:p>
                      <a:pPr algn="ctr">
                        <a:lnSpc>
                          <a:spcPct val="150000"/>
                        </a:lnSpc>
                        <a:spcAft>
                          <a:spcPts val="0"/>
                        </a:spcAft>
                      </a:pPr>
                      <a:r>
                        <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1.15</a:t>
                      </a:r>
                      <a:r>
                        <a:rPr lang="zh-CN" altLang="en-US"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1.25</a:t>
                      </a:r>
                      <a:endPar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endParaRPr>
                    </a:p>
                  </a:txBody>
                  <a:tcPr marL="61096" marR="0" marT="0" marB="0" anchor="ctr" anchorCtr="0"/>
                </a:tc>
              </a:tr>
              <a:tr h="301625">
                <a:tc>
                  <a:txBody>
                    <a:bodyPr/>
                    <a:p>
                      <a:pPr marL="0" marR="0" indent="0" algn="ctr" defTabSz="755650" rtl="0" eaLnBrk="1" fontAlgn="auto" latinLnBrk="0" hangingPunct="1">
                        <a:lnSpc>
                          <a:spcPct val="150000"/>
                        </a:lnSpc>
                        <a:spcBef>
                          <a:spcPts val="0"/>
                        </a:spcBef>
                        <a:spcAft>
                          <a:spcPts val="0"/>
                        </a:spcAft>
                        <a:buClrTx/>
                        <a:buSzTx/>
                        <a:buFontTx/>
                        <a:buNone/>
                        <a:defRPr/>
                      </a:pPr>
                      <a:r>
                        <a:rPr lang="zh-CN" altLang="en-US"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Insolubles，</a:t>
                      </a:r>
                      <a:r>
                        <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a:t>
                      </a:r>
                      <a:endPar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endParaRPr>
                    </a:p>
                  </a:txBody>
                  <a:tcPr marL="61096" marR="0" marT="0" marB="0" anchor="ctr" anchorCtr="0"/>
                </a:tc>
                <a:tc>
                  <a:txBody>
                    <a:bodyPr/>
                    <a:p>
                      <a:pPr algn="ctr">
                        <a:lnSpc>
                          <a:spcPct val="150000"/>
                        </a:lnSpc>
                        <a:spcAft>
                          <a:spcPts val="0"/>
                        </a:spcAft>
                      </a:pPr>
                      <a:r>
                        <a:rPr lang="zh-CN" altLang="en-US"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a:t>
                      </a:r>
                      <a:r>
                        <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1.5</a:t>
                      </a:r>
                      <a:endPar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endParaRPr>
                    </a:p>
                  </a:txBody>
                  <a:tcPr marL="61096" marR="0" marT="0" marB="0" anchor="ctr" anchorCtr="0"/>
                </a:tc>
              </a:tr>
              <a:tr h="301625">
                <a:tc>
                  <a:txBody>
                    <a:bodyPr/>
                    <a:p>
                      <a:pPr algn="ctr">
                        <a:spcAft>
                          <a:spcPts val="0"/>
                        </a:spcAft>
                        <a:tabLst>
                          <a:tab pos="2637155" algn="ctr"/>
                          <a:tab pos="5274310" algn="r"/>
                          <a:tab pos="266700" algn="l"/>
                        </a:tabLst>
                      </a:pPr>
                      <a:r>
                        <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pH</a:t>
                      </a:r>
                      <a:r>
                        <a:rPr lang="zh-CN" altLang="en-US" sz="1200" b="0" kern="0" dirty="0">
                          <a:effectLst/>
                          <a:latin typeface="Arial" panose="020B0604020202020204" pitchFamily="34" charset="0"/>
                          <a:ea typeface="黑体" panose="02010609060101010101" pitchFamily="49" charset="-122"/>
                          <a:cs typeface="Arial" panose="020B0604020202020204" pitchFamily="34" charset="0"/>
                          <a:sym typeface="+mn-ea"/>
                        </a:rPr>
                        <a:t> </a:t>
                      </a:r>
                      <a:r>
                        <a:rPr lang="en-US" altLang="zh-CN" sz="1200" b="0" kern="0" dirty="0">
                          <a:effectLst/>
                          <a:latin typeface="Arial" panose="020B0604020202020204" pitchFamily="34" charset="0"/>
                          <a:ea typeface="黑体" panose="02010609060101010101" pitchFamily="49" charset="-122"/>
                          <a:cs typeface="Arial" panose="020B0604020202020204" pitchFamily="34" charset="0"/>
                          <a:sym typeface="+mn-ea"/>
                        </a:rPr>
                        <a:t>(1%</a:t>
                      </a:r>
                      <a:r>
                        <a:rPr lang="zh-CN" altLang="en-US" sz="1200" b="0" kern="0" dirty="0">
                          <a:effectLst/>
                          <a:latin typeface="Arial" panose="020B0604020202020204" pitchFamily="34" charset="0"/>
                          <a:ea typeface="黑体" panose="02010609060101010101" pitchFamily="49" charset="-122"/>
                          <a:cs typeface="Arial" panose="020B0604020202020204" pitchFamily="34" charset="0"/>
                          <a:sym typeface="+mn-ea"/>
                        </a:rPr>
                        <a:t>）</a:t>
                      </a:r>
                      <a:endParaRPr lang="zh-CN" altLang="en-US" sz="1200" b="0" kern="1200" baseline="30000" dirty="0" smtClean="0">
                        <a:solidFill>
                          <a:schemeClr val="tx1"/>
                        </a:solidFill>
                        <a:latin typeface="Arial" panose="020B0604020202020204" pitchFamily="34" charset="0"/>
                        <a:ea typeface="黑体" panose="02010609060101010101" pitchFamily="49" charset="-122"/>
                        <a:cs typeface="Arial" panose="020B0604020202020204" pitchFamily="34" charset="0"/>
                      </a:endParaRPr>
                    </a:p>
                  </a:txBody>
                  <a:tcPr marL="61096" marR="0" marT="0" marB="0" anchor="ctr" anchorCtr="0"/>
                </a:tc>
                <a:tc>
                  <a:txBody>
                    <a:bodyPr/>
                    <a:p>
                      <a:pPr algn="ctr">
                        <a:lnSpc>
                          <a:spcPct val="150000"/>
                        </a:lnSpc>
                        <a:spcAft>
                          <a:spcPts val="0"/>
                        </a:spcAft>
                      </a:pPr>
                      <a:r>
                        <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3</a:t>
                      </a:r>
                      <a:r>
                        <a:rPr lang="zh-CN" altLang="en-US"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rPr>
                        <a:t>6</a:t>
                      </a:r>
                      <a:endPar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endParaRPr>
                    </a:p>
                  </a:txBody>
                  <a:tcPr marL="61096" marR="0" marT="0" marB="0" anchor="ctr" anchorCtr="0"/>
                </a:tc>
              </a:tr>
              <a:tr h="301625">
                <a:tc>
                  <a:txBody>
                    <a:bodyPr/>
                    <a:p>
                      <a:pPr algn="ctr">
                        <a:lnSpc>
                          <a:spcPct val="150000"/>
                        </a:lnSpc>
                        <a:spcAft>
                          <a:spcPts val="0"/>
                        </a:spcAft>
                      </a:pPr>
                      <a:r>
                        <a:rPr lang="en-US" altLang="zh-CN" sz="1200" b="0" kern="0" dirty="0">
                          <a:effectLst/>
                          <a:latin typeface="Arial" panose="020B0604020202020204" pitchFamily="34" charset="0"/>
                          <a:ea typeface="黑体" panose="02010609060101010101" pitchFamily="49" charset="-122"/>
                          <a:cs typeface="Arial" panose="020B0604020202020204" pitchFamily="34" charset="0"/>
                          <a:sym typeface="+mn-ea"/>
                        </a:rPr>
                        <a:t>F</a:t>
                      </a:r>
                      <a:r>
                        <a:rPr lang="zh-CN" altLang="en-US" sz="1200" b="0" kern="0" dirty="0">
                          <a:effectLst/>
                          <a:latin typeface="Arial" panose="020B0604020202020204" pitchFamily="34" charset="0"/>
                          <a:ea typeface="黑体" panose="02010609060101010101" pitchFamily="49" charset="-122"/>
                          <a:cs typeface="Arial" panose="020B0604020202020204" pitchFamily="34" charset="0"/>
                          <a:sym typeface="+mn-ea"/>
                        </a:rPr>
                        <a:t>locculation </a:t>
                      </a:r>
                      <a:r>
                        <a:rPr lang="en-US" altLang="zh-CN" sz="1200" b="0" kern="0" dirty="0">
                          <a:effectLst/>
                          <a:latin typeface="Arial" panose="020B0604020202020204" pitchFamily="34" charset="0"/>
                          <a:ea typeface="黑体" panose="02010609060101010101" pitchFamily="49" charset="-122"/>
                          <a:cs typeface="Arial" panose="020B0604020202020204" pitchFamily="34" charset="0"/>
                          <a:sym typeface="+mn-ea"/>
                        </a:rPr>
                        <a:t>duration</a:t>
                      </a:r>
                      <a:r>
                        <a:rPr lang="en-US" altLang="zh-CN" sz="1200" b="0" kern="0" dirty="0">
                          <a:effectLst/>
                          <a:latin typeface="Arial" panose="020B0604020202020204" pitchFamily="34" charset="0"/>
                          <a:ea typeface="黑体" panose="02010609060101010101" pitchFamily="49" charset="-122"/>
                          <a:cs typeface="Arial" panose="020B0604020202020204" pitchFamily="34" charset="0"/>
                          <a:sym typeface="+mn-ea"/>
                        </a:rPr>
                        <a:t>, s</a:t>
                      </a:r>
                      <a:endParaRPr lang="en-US" altLang="zh-CN"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endParaRPr>
                    </a:p>
                  </a:txBody>
                  <a:tcPr marL="61096" marR="0" marT="0" marB="0" anchor="ctr" anchorCtr="0"/>
                </a:tc>
                <a:tc>
                  <a:txBody>
                    <a:bodyPr/>
                    <a:p>
                      <a:pPr algn="ctr">
                        <a:lnSpc>
                          <a:spcPct val="150000"/>
                        </a:lnSpc>
                        <a:spcAft>
                          <a:spcPts val="0"/>
                        </a:spcAft>
                      </a:pPr>
                      <a:r>
                        <a:rPr lang="zh-CN" altLang="en-US" sz="1200" dirty="0" smtClean="0">
                          <a:solidFill>
                            <a:schemeClr val="tx1"/>
                          </a:solidFill>
                          <a:latin typeface="Arial" panose="020B0604020202020204" pitchFamily="34" charset="0"/>
                          <a:ea typeface="黑体" panose="02010609060101010101" pitchFamily="49" charset="-122"/>
                          <a:cs typeface="Arial" panose="020B0604020202020204" pitchFamily="34" charset="0"/>
                          <a:sym typeface="+mn-ea"/>
                        </a:rPr>
                        <a:t>≤</a:t>
                      </a:r>
                      <a:r>
                        <a:rPr lang="en-US" sz="1200" dirty="0" smtClean="0">
                          <a:solidFill>
                            <a:schemeClr val="tx1"/>
                          </a:solidFill>
                          <a:latin typeface="Arial" panose="020B0604020202020204" pitchFamily="34" charset="0"/>
                          <a:ea typeface="黑体" panose="02010609060101010101" pitchFamily="49" charset="-122"/>
                          <a:cs typeface="Arial" panose="020B0604020202020204" pitchFamily="34" charset="0"/>
                          <a:sym typeface="+mn-ea"/>
                        </a:rPr>
                        <a:t>30</a:t>
                      </a:r>
                      <a:endParaRPr lang="en-US" sz="1200" b="0" kern="1200" dirty="0" smtClean="0">
                        <a:solidFill>
                          <a:schemeClr val="tx1"/>
                        </a:solidFill>
                        <a:latin typeface="Arial" panose="020B0604020202020204" pitchFamily="34" charset="0"/>
                        <a:ea typeface="黑体" panose="02010609060101010101" pitchFamily="49" charset="-122"/>
                        <a:cs typeface="Arial" panose="020B0604020202020204" pitchFamily="34" charset="0"/>
                        <a:sym typeface="+mn-ea"/>
                      </a:endParaRPr>
                    </a:p>
                  </a:txBody>
                  <a:tcPr marL="61096" marR="0" marT="0" marB="0" anchor="ctr" anchorCtr="0"/>
                </a:tc>
              </a:tr>
            </a:tbl>
          </a:graphicData>
        </a:graphic>
      </p:graphicFrame>
      <p:sp>
        <p:nvSpPr>
          <p:cNvPr id="4" name="矩形 3"/>
          <p:cNvSpPr/>
          <p:nvPr/>
        </p:nvSpPr>
        <p:spPr>
          <a:xfrm>
            <a:off x="428439" y="9619416"/>
            <a:ext cx="3910387" cy="523220"/>
          </a:xfrm>
          <a:prstGeom prst="rect">
            <a:avLst/>
          </a:prstGeom>
          <a:ln w="3175">
            <a:solidFill>
              <a:schemeClr val="tx1"/>
            </a:solidFill>
          </a:ln>
        </p:spPr>
        <p:txBody>
          <a:bodyPr wrap="square">
            <a:spAutoFit/>
          </a:bodyPr>
          <a:p>
            <a:r>
              <a:rPr lang="en-US" altLang="zh-CN" sz="700" dirty="0">
                <a:latin typeface="Arial" panose="020B0604020202020204" pitchFamily="34" charset="0"/>
                <a:cs typeface="Arial" panose="020B0604020202020204" pitchFamily="34" charset="0"/>
              </a:rPr>
              <a:t>This information is supplied solely for informational purposes and COSL makes no guarantees or warranties, either expressed or implied, with respect to the accuracy and use of this data. All product warranties and guarantees shall be governed by the Standard Terms of Sale. Nothing in this document is legal advice or is a substitute for competent legal advice.</a:t>
            </a:r>
            <a:endParaRPr lang="zh-CN" altLang="en-US" sz="700" dirty="0">
              <a:latin typeface="Arial" panose="020B0604020202020204" pitchFamily="34" charset="0"/>
              <a:cs typeface="Arial" panose="020B0604020202020204" pitchFamily="34" charset="0"/>
            </a:endParaRPr>
          </a:p>
        </p:txBody>
      </p:sp>
      <p:sp>
        <p:nvSpPr>
          <p:cNvPr id="5" name="矩形 4"/>
          <p:cNvSpPr/>
          <p:nvPr/>
        </p:nvSpPr>
        <p:spPr>
          <a:xfrm>
            <a:off x="4338825" y="9627695"/>
            <a:ext cx="2721510" cy="682238"/>
          </a:xfrm>
          <a:prstGeom prst="rect">
            <a:avLst/>
          </a:prstGeom>
        </p:spPr>
        <p:txBody>
          <a:bodyPr wrap="square">
            <a:spAutoFit/>
          </a:bodyPr>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www.cosl.com.cn</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China Oilfield Services Limited</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GB" altLang="zh-CN" sz="1000" dirty="0">
                <a:solidFill>
                  <a:srgbClr val="656565"/>
                </a:solidFill>
                <a:latin typeface="Arial" panose="020B0604020202020204" pitchFamily="34" charset="0"/>
                <a:cs typeface="Arial" panose="020B0604020202020204" pitchFamily="34" charset="0"/>
              </a:rPr>
              <a:t>No.81, </a:t>
            </a:r>
            <a:r>
              <a:rPr lang="en-GB" altLang="zh-CN" sz="1000" dirty="0" err="1">
                <a:solidFill>
                  <a:srgbClr val="656565"/>
                </a:solidFill>
                <a:latin typeface="Arial" panose="020B0604020202020204" pitchFamily="34" charset="0"/>
                <a:cs typeface="Arial" panose="020B0604020202020204" pitchFamily="34" charset="0"/>
              </a:rPr>
              <a:t>Xinggong</a:t>
            </a:r>
            <a:r>
              <a:rPr lang="en-GB" altLang="zh-CN" sz="1000" dirty="0">
                <a:solidFill>
                  <a:srgbClr val="656565"/>
                </a:solidFill>
                <a:latin typeface="Arial" panose="020B0604020202020204" pitchFamily="34" charset="0"/>
                <a:cs typeface="Arial" panose="020B0604020202020204" pitchFamily="34" charset="0"/>
              </a:rPr>
              <a:t> West Street, </a:t>
            </a:r>
            <a:r>
              <a:rPr lang="en-GB" altLang="zh-CN" sz="1000" dirty="0" err="1">
                <a:solidFill>
                  <a:srgbClr val="656565"/>
                </a:solidFill>
                <a:latin typeface="Arial" panose="020B0604020202020204" pitchFamily="34" charset="0"/>
                <a:cs typeface="Arial" panose="020B0604020202020204" pitchFamily="34" charset="0"/>
              </a:rPr>
              <a:t>Yanjiao</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Sanhe</a:t>
            </a:r>
            <a:r>
              <a:rPr lang="en-GB" altLang="zh-CN" sz="1000" dirty="0">
                <a:solidFill>
                  <a:srgbClr val="656565"/>
                </a:solidFill>
                <a:latin typeface="Arial" panose="020B0604020202020204" pitchFamily="34" charset="0"/>
                <a:cs typeface="Arial" panose="020B0604020202020204" pitchFamily="34" charset="0"/>
              </a:rPr>
              <a:t>, Hebei, </a:t>
            </a:r>
            <a:r>
              <a:rPr lang="en-US" altLang="zh-CN" sz="1000" dirty="0">
                <a:solidFill>
                  <a:srgbClr val="656565"/>
                </a:solidFill>
                <a:latin typeface="Arial" panose="020B0604020202020204" pitchFamily="34" charset="0"/>
                <a:cs typeface="Arial" panose="020B0604020202020204" pitchFamily="34" charset="0"/>
              </a:rPr>
              <a:t>China</a:t>
            </a:r>
            <a:endParaRPr lang="en-US" altLang="zh-CN" sz="1000" dirty="0">
              <a:solidFill>
                <a:srgbClr val="656565"/>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97da7d56-d3ca-4cf9-aa49-c0bbd2a5e211}"/>
</p:tagLst>
</file>

<file path=ppt/tags/tag2.xml><?xml version="1.0" encoding="utf-8"?>
<p:tagLst xmlns:p="http://schemas.openxmlformats.org/presentationml/2006/main">
  <p:tag name="COMMONDATA" val="eyJoZGlkIjoiMTMwMGQ4ZWRmYzAzZTcwM2VmYzI2OTA0MjkwYWExOGQ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A000120150303A01PPBG</Template>
  <TotalTime>0</TotalTime>
  <Words>1355</Words>
  <Application>WPS 演示</Application>
  <PresentationFormat>自定义</PresentationFormat>
  <Paragraphs>62</Paragraphs>
  <Slides>1</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宋体</vt:lpstr>
      <vt:lpstr>Wingdings</vt:lpstr>
      <vt:lpstr>黑体</vt:lpstr>
      <vt:lpstr>Times New Roman</vt:lpstr>
      <vt:lpstr>Impact</vt:lpstr>
      <vt:lpstr>微软雅黑</vt:lpstr>
      <vt:lpstr>Arial Unicode MS</vt:lpstr>
      <vt:lpstr>Calibri Light</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莫天明/油化研究院/油田化学事业部/中海油服</dc:creator>
  <cp:lastModifiedBy>钟敏菊</cp:lastModifiedBy>
  <cp:revision>185</cp:revision>
  <dcterms:created xsi:type="dcterms:W3CDTF">2017-02-16T09:46:00Z</dcterms:created>
  <dcterms:modified xsi:type="dcterms:W3CDTF">2025-02-17T07:49:44Z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AFA2F4A49B594FD9BFEED24210C08A52_13</vt:lpwstr>
  </property>
</Properties>
</file>