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4"/>
  </p:notesMasterIdLst>
  <p:sldIdLst>
    <p:sldId id="339" r:id="rId3"/>
  </p:sldIdLst>
  <p:sldSz cx="7559675" cy="1069149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黑体+Arial/表格居中" id="{C792F890-D46E-495E-A3C8-B70F969C80CA}">
          <p14:sldIdLst>
            <p14:sldId id="339"/>
          </p14:sldIdLst>
        </p14:section>
      </p14:sectionLst>
    </p:ext>
    <p:ext uri="{EFAFB233-063F-42B5-8137-9DF3F51BA10A}">
      <p15:sldGuideLst xmlns:p15="http://schemas.microsoft.com/office/powerpoint/2012/main">
        <p15:guide id="1" orient="horz" pos="3249" userDrawn="1">
          <p15:clr>
            <a:srgbClr val="A4A3A4"/>
          </p15:clr>
        </p15:guide>
        <p15:guide id="2" pos="24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C2"/>
    <a:srgbClr val="DD0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434" autoAdjust="0"/>
  </p:normalViewPr>
  <p:slideViewPr>
    <p:cSldViewPr snapToGrid="0" showGuides="1">
      <p:cViewPr varScale="1">
        <p:scale>
          <a:sx n="82" d="100"/>
          <a:sy n="82" d="100"/>
        </p:scale>
        <p:origin x="952" y="60"/>
      </p:cViewPr>
      <p:guideLst>
        <p:guide orient="horz" pos="3249"/>
        <p:guide pos="24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B93A4-626E-4E99-AE60-E919648C589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0243B-B723-491D-9616-FF82855C5BB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a:t>
            </a:r>
            <a:endParaRPr lang="zh-CN" altLang="en-US" dirty="0"/>
          </a:p>
        </p:txBody>
      </p:sp>
      <p:sp>
        <p:nvSpPr>
          <p:cNvPr id="4" name="灯片编号占位符 3"/>
          <p:cNvSpPr>
            <a:spLocks noGrp="1"/>
          </p:cNvSpPr>
          <p:nvPr>
            <p:ph type="sldNum" sz="quarter" idx="10"/>
          </p:nvPr>
        </p:nvSpPr>
        <p:spPr/>
        <p:txBody>
          <a:bodyPr/>
          <a:lstStyle/>
          <a:p>
            <a:fld id="{1D70243B-B723-491D-9616-FF82855C5BB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13" y="3905482"/>
            <a:ext cx="3198096"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086" y="3905482"/>
            <a:ext cx="3213847"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63C502FA-91C7-46FF-B99F-04699F57DCD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1.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6468625"/>
            <a:ext cx="7516812" cy="3900471"/>
            <a:chOff x="0" y="6450176"/>
            <a:chExt cx="7559675" cy="4242868"/>
          </a:xfrm>
        </p:grpSpPr>
        <p:pic>
          <p:nvPicPr>
            <p:cNvPr id="3" name="图片 2"/>
            <p:cNvPicPr>
              <a:picLocks noChangeAspect="1"/>
            </p:cNvPicPr>
            <p:nvPr/>
          </p:nvPicPr>
          <p:blipFill>
            <a:blip r:embed="rId1" cstate="print">
              <a:duotone>
                <a:schemeClr val="accent5">
                  <a:shade val="45000"/>
                  <a:satMod val="135000"/>
                </a:schemeClr>
                <a:prstClr val="white"/>
              </a:duotone>
              <a:extLst>
                <a:ext uri="{BEBA8EAE-BF5A-486C-A8C5-ECC9F3942E4B}">
                  <a14:imgProps xmlns:a14="http://schemas.microsoft.com/office/drawing/2010/main">
                    <a14:imgLayer r:embed="rId2">
                      <a14:imgEffect>
                        <a14:saturation sat="400000"/>
                      </a14:imgEffect>
                    </a14:imgLayer>
                  </a14:imgProps>
                </a:ext>
                <a:ext uri="{28A0092B-C50C-407E-A947-70E740481C1C}">
                  <a14:useLocalDpi xmlns:a14="http://schemas.microsoft.com/office/drawing/2010/main" val="0"/>
                </a:ext>
              </a:extLst>
            </a:blip>
            <a:stretch>
              <a:fillRect/>
            </a:stretch>
          </p:blipFill>
          <p:spPr>
            <a:xfrm>
              <a:off x="0" y="6450176"/>
              <a:ext cx="7559675" cy="4242868"/>
            </a:xfrm>
            <a:prstGeom prst="rect">
              <a:avLst/>
            </a:prstGeom>
          </p:spPr>
        </p:pic>
        <p:sp>
          <p:nvSpPr>
            <p:cNvPr id="7" name="矩形 6"/>
            <p:cNvSpPr/>
            <p:nvPr/>
          </p:nvSpPr>
          <p:spPr>
            <a:xfrm>
              <a:off x="0" y="6909395"/>
              <a:ext cx="7559675" cy="3782418"/>
            </a:xfrm>
            <a:prstGeom prst="rect">
              <a:avLst/>
            </a:prstGeom>
            <a:solidFill>
              <a:schemeClr val="bg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2" name="矩形 1"/>
          <p:cNvSpPr/>
          <p:nvPr/>
        </p:nvSpPr>
        <p:spPr>
          <a:xfrm>
            <a:off x="1" y="10404000"/>
            <a:ext cx="7559674" cy="287813"/>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pic>
        <p:nvPicPr>
          <p:cNvPr id="4" name="图片 3"/>
          <p:cNvPicPr>
            <a:picLocks noChangeAspect="1"/>
          </p:cNvPicPr>
          <p:nvPr/>
        </p:nvPicPr>
        <p:blipFill>
          <a:blip r:embed="rId3" cstate="print"/>
          <a:stretch>
            <a:fillRect/>
          </a:stretch>
        </p:blipFill>
        <p:spPr>
          <a:xfrm>
            <a:off x="5217135" y="930883"/>
            <a:ext cx="1843200" cy="720000"/>
          </a:xfrm>
          <a:prstGeom prst="rect">
            <a:avLst/>
          </a:prstGeom>
        </p:spPr>
      </p:pic>
      <p:sp>
        <p:nvSpPr>
          <p:cNvPr id="5" name="矩形 4"/>
          <p:cNvSpPr/>
          <p:nvPr/>
        </p:nvSpPr>
        <p:spPr>
          <a:xfrm>
            <a:off x="539750" y="786883"/>
            <a:ext cx="1438275" cy="1008000"/>
          </a:xfrm>
          <a:prstGeom prst="rect">
            <a:avLst/>
          </a:prstGeom>
          <a:solidFill>
            <a:srgbClr val="DD0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8" name="矩形 7"/>
          <p:cNvSpPr/>
          <p:nvPr/>
        </p:nvSpPr>
        <p:spPr>
          <a:xfrm>
            <a:off x="1981200" y="786883"/>
            <a:ext cx="3096000" cy="1008000"/>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9" name="矩形 8"/>
          <p:cNvSpPr/>
          <p:nvPr/>
        </p:nvSpPr>
        <p:spPr>
          <a:xfrm>
            <a:off x="514350" y="1106805"/>
            <a:ext cx="1457325" cy="368300"/>
          </a:xfrm>
          <a:prstGeom prst="rect">
            <a:avLst/>
          </a:prstGeom>
        </p:spPr>
        <p:txBody>
          <a:bodyPr wrap="square">
            <a:spAutoFit/>
          </a:bodyPr>
          <a:lstStyle/>
          <a:p>
            <a:pPr algn="ctr"/>
            <a:r>
              <a:rPr lang="en-US" altLang="zh-CN" dirty="0">
                <a:solidFill>
                  <a:schemeClr val="bg1"/>
                </a:solidFill>
                <a:latin typeface="Impact" panose="020B0806030902050204" pitchFamily="34" charset="0"/>
                <a:ea typeface="黑体" panose="02010609060101010101" pitchFamily="49" charset="-122"/>
                <a:cs typeface="Arial" panose="020B0604020202020204" pitchFamily="34" charset="0"/>
              </a:rPr>
              <a:t>PE-LW21L</a:t>
            </a:r>
            <a:endParaRPr lang="en-US" altLang="zh-CN" dirty="0">
              <a:solidFill>
                <a:schemeClr val="bg1"/>
              </a:solidFill>
              <a:latin typeface="Impact" panose="020B0806030902050204" pitchFamily="34" charset="0"/>
              <a:ea typeface="黑体" panose="02010609060101010101" pitchFamily="49" charset="-122"/>
              <a:cs typeface="Arial" panose="020B0604020202020204" pitchFamily="34" charset="0"/>
            </a:endParaRPr>
          </a:p>
        </p:txBody>
      </p:sp>
      <p:sp>
        <p:nvSpPr>
          <p:cNvPr id="10" name="矩形 9"/>
          <p:cNvSpPr/>
          <p:nvPr/>
        </p:nvSpPr>
        <p:spPr>
          <a:xfrm>
            <a:off x="1922145" y="1106733"/>
            <a:ext cx="3095999" cy="368300"/>
          </a:xfrm>
          <a:prstGeom prst="rect">
            <a:avLst/>
          </a:prstGeom>
        </p:spPr>
        <p:txBody>
          <a:bodyPr wrap="square">
            <a:spAutoFit/>
          </a:bodyPr>
          <a:lstStyle/>
          <a:p>
            <a:pPr algn="ctr"/>
            <a:r>
              <a:rPr dirty="0">
                <a:solidFill>
                  <a:schemeClr val="bg1"/>
                </a:solidFill>
                <a:latin typeface="Arial" panose="020B0604020202020204" pitchFamily="34" charset="0"/>
                <a:ea typeface="黑体" panose="02010609060101010101" pitchFamily="49" charset="-122"/>
                <a:cs typeface="Arial" panose="020B0604020202020204" pitchFamily="34" charset="0"/>
              </a:rPr>
              <a:t>Fluid Stabilizer</a:t>
            </a:r>
            <a:endParaRPr dirty="0">
              <a:solidFill>
                <a:schemeClr val="bg1"/>
              </a:solidFill>
              <a:latin typeface="Arial" panose="020B0604020202020204" pitchFamily="34" charset="0"/>
              <a:ea typeface="黑体" panose="02010609060101010101" pitchFamily="49" charset="-122"/>
              <a:cs typeface="Arial" panose="020B0604020202020204" pitchFamily="34" charset="0"/>
            </a:endParaRPr>
          </a:p>
        </p:txBody>
      </p:sp>
      <p:sp>
        <p:nvSpPr>
          <p:cNvPr id="17" name="矩形 16"/>
          <p:cNvSpPr/>
          <p:nvPr/>
        </p:nvSpPr>
        <p:spPr>
          <a:xfrm>
            <a:off x="498793" y="2324898"/>
            <a:ext cx="6574560" cy="787588"/>
          </a:xfrm>
          <a:prstGeom prst="rect">
            <a:avLst/>
          </a:prstGeom>
        </p:spPr>
        <p:txBody>
          <a:bodyPr wrap="square">
            <a:spAutoFit/>
          </a:bodyPr>
          <a:lstStyle/>
          <a:p>
            <a:pPr indent="0" algn="just">
              <a:lnSpc>
                <a:spcPct val="130000"/>
              </a:lnSpc>
              <a:spcBef>
                <a:spcPts val="0"/>
              </a:spcBef>
              <a:spcAft>
                <a:spcPts val="0"/>
              </a:spcAft>
              <a:buClr>
                <a:srgbClr val="FF0000"/>
              </a:buClr>
              <a:buSzTx/>
              <a:buNone/>
              <a:defRPr/>
            </a:pP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PE-LW21L can be used to prolong the solidification time of various flowback cement slurries, so that the flowback cement slurry can be stabilized in a flowing state for a long time, which is convenient for the sea transportation of flowback cement slurry and ensures post-processing</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18" name="矩形 17"/>
          <p:cNvSpPr/>
          <p:nvPr/>
        </p:nvSpPr>
        <p:spPr>
          <a:xfrm>
            <a:off x="498793" y="2013048"/>
            <a:ext cx="6445250" cy="337185"/>
          </a:xfrm>
          <a:prstGeom prst="rect">
            <a:avLst/>
          </a:prstGeom>
        </p:spPr>
        <p:txBody>
          <a:bodyPr wrap="square">
            <a:spAutoFit/>
          </a:bodyPr>
          <a:lstStyle/>
          <a:p>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Descriptions</a:t>
            </a:r>
            <a:endPar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19" name="矩形 18"/>
          <p:cNvSpPr/>
          <p:nvPr/>
        </p:nvSpPr>
        <p:spPr>
          <a:xfrm>
            <a:off x="498793" y="3206230"/>
            <a:ext cx="4029724" cy="337185"/>
          </a:xfrm>
          <a:prstGeom prst="rect">
            <a:avLst/>
          </a:prstGeom>
        </p:spPr>
        <p:txBody>
          <a:bodyPr wrap="square">
            <a:spAutoFit/>
          </a:bodyPr>
          <a:lstStyle/>
          <a:p>
            <a:pPr algn="l"/>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Features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0" name="矩形 19"/>
          <p:cNvSpPr/>
          <p:nvPr/>
        </p:nvSpPr>
        <p:spPr>
          <a:xfrm>
            <a:off x="512445" y="3516630"/>
            <a:ext cx="6560820" cy="787588"/>
          </a:xfrm>
          <a:prstGeom prst="rect">
            <a:avLst/>
          </a:prstGeom>
        </p:spPr>
        <p:txBody>
          <a:bodyPr wrap="square">
            <a:spAutoFit/>
          </a:bodyPr>
          <a:lstStyle/>
          <a:p>
            <a:pPr marL="285750" indent="-285750" algn="l">
              <a:lnSpc>
                <a:spcPct val="130000"/>
              </a:lnSpc>
              <a:spcBef>
                <a:spcPts val="0"/>
              </a:spcBef>
              <a:spcAft>
                <a:spcPts val="0"/>
              </a:spcAft>
              <a:buClr>
                <a:srgbClr val="FF0000"/>
              </a:buClr>
              <a:buSzTx/>
              <a:buFont typeface="Wingdings" panose="05000000000000000000" pitchFamily="2" charset="2"/>
              <a:buChar char="n"/>
              <a:defRPr/>
            </a:pP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E</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ffectively prolong the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solidification</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time of cement slurry</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gn="l">
              <a:lnSpc>
                <a:spcPct val="130000"/>
              </a:lnSpc>
              <a:spcBef>
                <a:spcPts val="0"/>
              </a:spcBef>
              <a:spcAft>
                <a:spcPts val="0"/>
              </a:spcAft>
              <a:buClr>
                <a:srgbClr val="FF0000"/>
              </a:buClr>
              <a:buSzTx/>
              <a:buFont typeface="Wingdings" panose="05000000000000000000" pitchFamily="2" charset="2"/>
              <a:buChar char="n"/>
              <a:defRPr/>
            </a:pP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E</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nsure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stable</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flow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state of flow</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back cement slurry</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Applicable to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cement</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slurry</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systems</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with</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different</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densities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30" name="矩形 29"/>
          <p:cNvSpPr/>
          <p:nvPr/>
        </p:nvSpPr>
        <p:spPr>
          <a:xfrm>
            <a:off x="4338825" y="9627695"/>
            <a:ext cx="2721510" cy="682238"/>
          </a:xfrm>
          <a:prstGeom prst="rect">
            <a:avLst/>
          </a:prstGeom>
        </p:spPr>
        <p:txBody>
          <a:bodyPr wrap="square">
            <a:spAutoFit/>
          </a:bodyPr>
          <a:lstStyle/>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www.cosl.com.cn</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China Oilfield Services Limited</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GB" altLang="zh-CN" sz="1000" dirty="0">
                <a:solidFill>
                  <a:srgbClr val="656565"/>
                </a:solidFill>
                <a:latin typeface="Arial" panose="020B0604020202020204" pitchFamily="34" charset="0"/>
                <a:cs typeface="Arial" panose="020B0604020202020204" pitchFamily="34" charset="0"/>
              </a:rPr>
              <a:t>No.81, </a:t>
            </a:r>
            <a:r>
              <a:rPr lang="en-GB" altLang="zh-CN" sz="1000" dirty="0" err="1">
                <a:solidFill>
                  <a:srgbClr val="656565"/>
                </a:solidFill>
                <a:latin typeface="Arial" panose="020B0604020202020204" pitchFamily="34" charset="0"/>
                <a:cs typeface="Arial" panose="020B0604020202020204" pitchFamily="34" charset="0"/>
              </a:rPr>
              <a:t>Xinggong</a:t>
            </a:r>
            <a:r>
              <a:rPr lang="en-GB" altLang="zh-CN" sz="1000" dirty="0">
                <a:solidFill>
                  <a:srgbClr val="656565"/>
                </a:solidFill>
                <a:latin typeface="Arial" panose="020B0604020202020204" pitchFamily="34" charset="0"/>
                <a:cs typeface="Arial" panose="020B0604020202020204" pitchFamily="34" charset="0"/>
              </a:rPr>
              <a:t> West Street, </a:t>
            </a:r>
            <a:r>
              <a:rPr lang="en-GB" altLang="zh-CN" sz="1000" dirty="0" err="1">
                <a:solidFill>
                  <a:srgbClr val="656565"/>
                </a:solidFill>
                <a:latin typeface="Arial" panose="020B0604020202020204" pitchFamily="34" charset="0"/>
                <a:cs typeface="Arial" panose="020B0604020202020204" pitchFamily="34" charset="0"/>
              </a:rPr>
              <a:t>Yanjiao</a:t>
            </a:r>
            <a:r>
              <a:rPr lang="en-GB" altLang="zh-CN" sz="1000" dirty="0">
                <a:solidFill>
                  <a:srgbClr val="656565"/>
                </a:solidFill>
                <a:latin typeface="Arial" panose="020B0604020202020204" pitchFamily="34" charset="0"/>
                <a:cs typeface="Arial" panose="020B0604020202020204" pitchFamily="34" charset="0"/>
              </a:rPr>
              <a:t>, </a:t>
            </a:r>
            <a:r>
              <a:rPr lang="en-GB" altLang="zh-CN" sz="1000" dirty="0" err="1">
                <a:solidFill>
                  <a:srgbClr val="656565"/>
                </a:solidFill>
                <a:latin typeface="Arial" panose="020B0604020202020204" pitchFamily="34" charset="0"/>
                <a:cs typeface="Arial" panose="020B0604020202020204" pitchFamily="34" charset="0"/>
              </a:rPr>
              <a:t>Sanhe</a:t>
            </a:r>
            <a:r>
              <a:rPr lang="en-GB" altLang="zh-CN" sz="1000" dirty="0">
                <a:solidFill>
                  <a:srgbClr val="656565"/>
                </a:solidFill>
                <a:latin typeface="Arial" panose="020B0604020202020204" pitchFamily="34" charset="0"/>
                <a:cs typeface="Arial" panose="020B0604020202020204" pitchFamily="34" charset="0"/>
              </a:rPr>
              <a:t>, Hebei, </a:t>
            </a:r>
            <a:r>
              <a:rPr lang="en-US" altLang="zh-CN" sz="1000" dirty="0">
                <a:solidFill>
                  <a:srgbClr val="656565"/>
                </a:solidFill>
                <a:latin typeface="Arial" panose="020B0604020202020204" pitchFamily="34" charset="0"/>
                <a:cs typeface="Arial" panose="020B0604020202020204" pitchFamily="34" charset="0"/>
              </a:rPr>
              <a:t>China</a:t>
            </a:r>
            <a:endParaRPr lang="en-US" altLang="zh-CN" sz="1000" dirty="0">
              <a:solidFill>
                <a:srgbClr val="656565"/>
              </a:solidFill>
              <a:latin typeface="Arial" panose="020B0604020202020204" pitchFamily="34" charset="0"/>
              <a:cs typeface="Arial" panose="020B0604020202020204" pitchFamily="34" charset="0"/>
            </a:endParaRPr>
          </a:p>
        </p:txBody>
      </p:sp>
      <p:sp>
        <p:nvSpPr>
          <p:cNvPr id="31" name="矩形 30"/>
          <p:cNvSpPr/>
          <p:nvPr/>
        </p:nvSpPr>
        <p:spPr>
          <a:xfrm>
            <a:off x="428439" y="9619416"/>
            <a:ext cx="3910387" cy="523220"/>
          </a:xfrm>
          <a:prstGeom prst="rect">
            <a:avLst/>
          </a:prstGeom>
          <a:ln w="3175">
            <a:solidFill>
              <a:schemeClr val="tx1"/>
            </a:solidFill>
          </a:ln>
        </p:spPr>
        <p:txBody>
          <a:bodyPr wrap="square">
            <a:spAutoFit/>
          </a:bodyPr>
          <a:lstStyle/>
          <a:p>
            <a:r>
              <a:rPr lang="en-US" altLang="zh-CN" sz="700" dirty="0">
                <a:latin typeface="Arial" panose="020B0604020202020204" pitchFamily="34" charset="0"/>
                <a:cs typeface="Arial" panose="020B0604020202020204" pitchFamily="34" charset="0"/>
              </a:rPr>
              <a:t>This information is supplied solely for informational purposes and COSL makes no guarantees or warranties, either expressed or implied, with respect to the accuracy and use of this data. All product warranties and guarantees shall be governed by the Standard Terms of Sale. Nothing in this document is legal advice or is a substitute for competent legal advice.</a:t>
            </a:r>
            <a:endParaRPr lang="zh-CN" altLang="en-US" sz="700" dirty="0">
              <a:latin typeface="Arial" panose="020B0604020202020204" pitchFamily="34" charset="0"/>
              <a:cs typeface="Arial" panose="020B0604020202020204" pitchFamily="34" charset="0"/>
            </a:endParaRPr>
          </a:p>
        </p:txBody>
      </p:sp>
      <p:cxnSp>
        <p:nvCxnSpPr>
          <p:cNvPr id="6" name="直接连接符 5"/>
          <p:cNvCxnSpPr/>
          <p:nvPr/>
        </p:nvCxnSpPr>
        <p:spPr>
          <a:xfrm>
            <a:off x="-825" y="10368000"/>
            <a:ext cx="7560000" cy="0"/>
          </a:xfrm>
          <a:prstGeom prst="line">
            <a:avLst/>
          </a:prstGeom>
          <a:ln w="12700">
            <a:solidFill>
              <a:srgbClr val="DD002B"/>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25" y="10332000"/>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22811" y="10320966"/>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498793" y="4470156"/>
            <a:ext cx="3162300" cy="337185"/>
          </a:xfrm>
          <a:prstGeom prst="rect">
            <a:avLst/>
          </a:prstGeom>
        </p:spPr>
        <p:txBody>
          <a:bodyPr wrap="square">
            <a:spAutoFit/>
          </a:bodyPr>
          <a:lstStyle/>
          <a:p>
            <a:pPr algn="l"/>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pplication</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7" name="矩形 26"/>
          <p:cNvSpPr/>
          <p:nvPr/>
        </p:nvSpPr>
        <p:spPr>
          <a:xfrm>
            <a:off x="498793" y="4807644"/>
            <a:ext cx="5902326" cy="570865"/>
          </a:xfrm>
          <a:prstGeom prst="rect">
            <a:avLst/>
          </a:prstGeom>
        </p:spPr>
        <p:txBody>
          <a:bodyPr wrap="square">
            <a:spAutoFit/>
          </a:bodyPr>
          <a:lstStyle/>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Recommended dosage:10 kg</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～40 kg/m</a:t>
            </a:r>
            <a:r>
              <a:rPr lang="zh-CN" altLang="en-US" sz="1200" baseline="300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3</a:t>
            </a:r>
            <a:endParaRPr lang="zh-CN" altLang="en-US" sz="1200" baseline="300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After mixing with the backflow cement slurry evenly, it can be stored at rest</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34" name="矩形 33"/>
          <p:cNvSpPr/>
          <p:nvPr/>
        </p:nvSpPr>
        <p:spPr>
          <a:xfrm>
            <a:off x="499110" y="5603240"/>
            <a:ext cx="6562090" cy="337185"/>
          </a:xfrm>
          <a:prstGeom prst="rect">
            <a:avLst/>
          </a:prstGeom>
        </p:spPr>
        <p:txBody>
          <a:bodyPr wrap="square">
            <a:spAutoFit/>
          </a:bodyPr>
          <a:lstStyle/>
          <a:p>
            <a:pPr algn="l"/>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Packaging, storage and transportation</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5" name="矩形 24"/>
          <p:cNvSpPr/>
          <p:nvPr/>
        </p:nvSpPr>
        <p:spPr>
          <a:xfrm>
            <a:off x="499110" y="7169785"/>
            <a:ext cx="4819650" cy="337185"/>
          </a:xfrm>
          <a:prstGeom prst="rect">
            <a:avLst/>
          </a:prstGeom>
        </p:spPr>
        <p:txBody>
          <a:bodyPr wrap="square">
            <a:spAutoFit/>
          </a:bodyPr>
          <a:lstStyle/>
          <a:p>
            <a:pPr algn="l"/>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Physical and chemical properties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graphicFrame>
        <p:nvGraphicFramePr>
          <p:cNvPr id="13" name="表格 12"/>
          <p:cNvGraphicFramePr>
            <a:graphicFrameLocks noGrp="1"/>
          </p:cNvGraphicFramePr>
          <p:nvPr>
            <p:custDataLst>
              <p:tags r:id="rId4"/>
            </p:custDataLst>
          </p:nvPr>
        </p:nvGraphicFramePr>
        <p:xfrm>
          <a:off x="539750" y="7619365"/>
          <a:ext cx="6536690" cy="1794510"/>
        </p:xfrm>
        <a:graphic>
          <a:graphicData uri="http://schemas.openxmlformats.org/drawingml/2006/table">
            <a:tbl>
              <a:tblPr firstRow="1" firstCol="1" bandRow="1">
                <a:tableStyleId>{0505E3EF-67EA-436B-97B2-0124C06EBD24}</a:tableStyleId>
              </a:tblPr>
              <a:tblGrid>
                <a:gridCol w="3384550"/>
                <a:gridCol w="3152140"/>
              </a:tblGrid>
              <a:tr h="499110">
                <a:tc>
                  <a:txBody>
                    <a:bodyPr/>
                    <a:lstStyle/>
                    <a:p>
                      <a:pPr algn="ctr">
                        <a:spcAft>
                          <a:spcPts val="0"/>
                        </a:spcAft>
                      </a:pPr>
                      <a:r>
                        <a:rPr lang="en-US" altLang="zh-CN" sz="1200" kern="100" dirty="0">
                          <a:solidFill>
                            <a:schemeClr val="bg1"/>
                          </a:solidFill>
                          <a:effectLst/>
                          <a:latin typeface="Arial" panose="020B0604020202020204" pitchFamily="34" charset="0"/>
                          <a:ea typeface="黑体" panose="02010609060101010101" pitchFamily="49" charset="-122"/>
                          <a:cs typeface="Arial" panose="020B0604020202020204" pitchFamily="34" charset="0"/>
                        </a:rPr>
                        <a:t>Item</a:t>
                      </a:r>
                      <a:endParaRPr lang="en-US" altLang="zh-CN" sz="1200" kern="100" dirty="0">
                        <a:solidFill>
                          <a:schemeClr val="bg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solidFill>
                      <a:srgbClr val="FF0000"/>
                    </a:solidFill>
                  </a:tcPr>
                </a:tc>
                <a:tc>
                  <a:txBody>
                    <a:bodyPr/>
                    <a:lstStyle/>
                    <a:p>
                      <a:pPr algn="ctr">
                        <a:spcAft>
                          <a:spcPts val="0"/>
                        </a:spcAft>
                      </a:pPr>
                      <a:r>
                        <a:rPr lang="en-US" sz="1200" kern="100" dirty="0">
                          <a:solidFill>
                            <a:schemeClr val="bg1"/>
                          </a:solidFill>
                          <a:effectLst/>
                          <a:latin typeface="Arial" panose="020B0604020202020204" pitchFamily="34" charset="0"/>
                          <a:ea typeface="黑体" panose="02010609060101010101" pitchFamily="49" charset="-122"/>
                          <a:cs typeface="Arial" panose="020B0604020202020204" pitchFamily="34" charset="0"/>
                        </a:rPr>
                        <a:t>Parameters</a:t>
                      </a:r>
                      <a:endParaRPr lang="en-US" sz="1200" kern="100" dirty="0">
                        <a:solidFill>
                          <a:schemeClr val="bg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solidFill>
                      <a:srgbClr val="FF0000"/>
                    </a:solidFill>
                  </a:tcPr>
                </a:tc>
              </a:tr>
              <a:tr h="323850">
                <a:tc>
                  <a:txBody>
                    <a:bodyPr/>
                    <a:lstStyle/>
                    <a:p>
                      <a:pPr algn="ctr">
                        <a:spcAft>
                          <a:spcPts val="0"/>
                        </a:spcAft>
                      </a:pPr>
                      <a:r>
                        <a:rPr lang="zh-CN" sz="1200" b="0" kern="100" dirty="0">
                          <a:effectLst/>
                          <a:latin typeface="Arial" panose="020B0604020202020204" pitchFamily="34" charset="0"/>
                          <a:ea typeface="黑体" panose="02010609060101010101" pitchFamily="49" charset="-122"/>
                          <a:cs typeface="Arial" panose="020B0604020202020204" pitchFamily="34" charset="0"/>
                        </a:rPr>
                        <a:t>Exterior</a:t>
                      </a:r>
                      <a:endParaRPr lang="zh-CN" sz="1200" b="0" kern="10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algn="ctr">
                        <a:spcAft>
                          <a:spcPts val="0"/>
                        </a:spcAft>
                      </a:pPr>
                      <a:r>
                        <a:rPr lang="zh-CN" altLang="en-US" sz="1200" kern="100" dirty="0">
                          <a:effectLst/>
                          <a:latin typeface="Arial" panose="020B0604020202020204" pitchFamily="34" charset="0"/>
                          <a:ea typeface="黑体" panose="02010609060101010101" pitchFamily="49" charset="-122"/>
                          <a:cs typeface="Arial" panose="020B0604020202020204" pitchFamily="34" charset="0"/>
                        </a:rPr>
                        <a:t>Colorless to pale yellow liquid</a:t>
                      </a:r>
                      <a:endParaRPr lang="zh-CN" altLang="en-US" sz="1200" kern="10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r h="323850">
                <a:tc>
                  <a:txBody>
                    <a:bodyPr/>
                    <a:lstStyle/>
                    <a:p>
                      <a:pPr algn="ctr">
                        <a:spcAft>
                          <a:spcPts val="0"/>
                        </a:spcAft>
                      </a:pPr>
                      <a:r>
                        <a:rPr lang="en-US" altLang="zh-CN" sz="1200" b="0" kern="100" dirty="0">
                          <a:effectLst/>
                          <a:latin typeface="Arial" panose="020B0604020202020204" pitchFamily="34" charset="0"/>
                          <a:ea typeface="黑体" panose="02010609060101010101" pitchFamily="49" charset="-122"/>
                          <a:cs typeface="Arial" panose="020B0604020202020204" pitchFamily="34" charset="0"/>
                        </a:rPr>
                        <a:t>Density</a:t>
                      </a:r>
                      <a:r>
                        <a:rPr lang="zh-CN" sz="1200" b="0" kern="100" dirty="0">
                          <a:effectLst/>
                          <a:latin typeface="Arial" panose="020B0604020202020204" pitchFamily="34" charset="0"/>
                          <a:ea typeface="黑体" panose="02010609060101010101" pitchFamily="49" charset="-122"/>
                          <a:cs typeface="Arial" panose="020B0604020202020204" pitchFamily="34" charset="0"/>
                        </a:rPr>
                        <a:t>（</a:t>
                      </a:r>
                      <a:r>
                        <a:rPr lang="en-US" sz="1200" b="0" kern="100" dirty="0">
                          <a:effectLst/>
                          <a:latin typeface="Arial" panose="020B0604020202020204" pitchFamily="34" charset="0"/>
                          <a:ea typeface="黑体" panose="02010609060101010101" pitchFamily="49" charset="-122"/>
                          <a:cs typeface="Arial" panose="020B0604020202020204" pitchFamily="34" charset="0"/>
                        </a:rPr>
                        <a:t>25±2</a:t>
                      </a:r>
                      <a:r>
                        <a:rPr lang="zh-CN" sz="1200" b="0" kern="100" dirty="0">
                          <a:effectLst/>
                          <a:latin typeface="Arial" panose="020B0604020202020204" pitchFamily="34" charset="0"/>
                          <a:ea typeface="黑体" panose="02010609060101010101" pitchFamily="49" charset="-122"/>
                          <a:cs typeface="Arial" panose="020B0604020202020204" pitchFamily="34" charset="0"/>
                        </a:rPr>
                        <a:t>℃），</a:t>
                      </a:r>
                      <a:r>
                        <a:rPr lang="en-US" sz="1200" b="0" kern="100" dirty="0">
                          <a:effectLst/>
                          <a:latin typeface="Arial" panose="020B0604020202020204" pitchFamily="34" charset="0"/>
                          <a:ea typeface="黑体" panose="02010609060101010101" pitchFamily="49" charset="-122"/>
                          <a:cs typeface="Arial" panose="020B0604020202020204" pitchFamily="34" charset="0"/>
                        </a:rPr>
                        <a:t>g/cm</a:t>
                      </a:r>
                      <a:r>
                        <a:rPr lang="en-US" sz="1200" b="0" kern="100" baseline="30000" dirty="0">
                          <a:effectLst/>
                          <a:latin typeface="Arial" panose="020B0604020202020204" pitchFamily="34" charset="0"/>
                          <a:ea typeface="黑体" panose="02010609060101010101" pitchFamily="49" charset="-122"/>
                          <a:cs typeface="Arial" panose="020B0604020202020204" pitchFamily="34" charset="0"/>
                        </a:rPr>
                        <a:t>3</a:t>
                      </a:r>
                      <a:endParaRPr lang="zh-CN" sz="1200" b="0" kern="10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algn="ctr">
                        <a:spcAft>
                          <a:spcPts val="0"/>
                        </a:spcAft>
                      </a:pPr>
                      <a:r>
                        <a:rPr lang="en-US" sz="1200" kern="100" dirty="0">
                          <a:solidFill>
                            <a:schemeClr val="tx1"/>
                          </a:solidFill>
                          <a:effectLst/>
                          <a:latin typeface="Arial" panose="020B0604020202020204" pitchFamily="34" charset="0"/>
                          <a:ea typeface="黑体" panose="02010609060101010101" pitchFamily="49" charset="-122"/>
                          <a:cs typeface="Arial" panose="020B0604020202020204" pitchFamily="34" charset="0"/>
                        </a:rPr>
                        <a:t>1.22</a:t>
                      </a:r>
                      <a:r>
                        <a:rPr lang="zh-CN" altLang="en-US" sz="120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en-US" altLang="zh-CN" sz="1200" dirty="0">
                          <a:solidFill>
                            <a:schemeClr val="tx1"/>
                          </a:solidFill>
                          <a:latin typeface="Arial" panose="020B0604020202020204" pitchFamily="34" charset="0"/>
                          <a:ea typeface="黑体" panose="02010609060101010101" pitchFamily="49" charset="-122"/>
                          <a:cs typeface="Arial" panose="020B0604020202020204" pitchFamily="34" charset="0"/>
                          <a:sym typeface="+mn-ea"/>
                        </a:rPr>
                        <a:t>1.28</a:t>
                      </a:r>
                      <a:endParaRPr lang="en-US" altLang="zh-CN" sz="1200" kern="100" dirty="0">
                        <a:solidFill>
                          <a:schemeClr val="tx1"/>
                        </a:solidFill>
                        <a:effectLst/>
                        <a:latin typeface="Arial" panose="020B0604020202020204" pitchFamily="34" charset="0"/>
                        <a:ea typeface="黑体" panose="02010609060101010101" pitchFamily="49" charset="-122"/>
                        <a:cs typeface="Arial" panose="020B0604020202020204" pitchFamily="34" charset="0"/>
                        <a:sym typeface="+mn-ea"/>
                      </a:endParaRPr>
                    </a:p>
                  </a:txBody>
                  <a:tcPr marL="68580" marR="68580" marT="0" marB="0" anchor="ctr"/>
                </a:tc>
              </a:tr>
              <a:tr h="323215">
                <a:tc>
                  <a:txBody>
                    <a:bodyPr/>
                    <a:lstStyle/>
                    <a:p>
                      <a:pPr algn="ctr">
                        <a:spcAft>
                          <a:spcPts val="0"/>
                        </a:spcAft>
                        <a:tabLst>
                          <a:tab pos="2637155" algn="ctr"/>
                          <a:tab pos="5274310" algn="r"/>
                          <a:tab pos="266700" algn="l"/>
                        </a:tabLst>
                      </a:pPr>
                      <a:r>
                        <a:rPr lang="zh-CN" altLang="en-US" sz="1200" b="0" kern="100" dirty="0">
                          <a:effectLst/>
                          <a:latin typeface="Arial" panose="020B0604020202020204" pitchFamily="34" charset="0"/>
                          <a:ea typeface="黑体" panose="02010609060101010101" pitchFamily="49" charset="-122"/>
                          <a:cs typeface="Arial" panose="020B0604020202020204" pitchFamily="34" charset="0"/>
                        </a:rPr>
                        <a:t>Retardation time</a:t>
                      </a:r>
                      <a:r>
                        <a:rPr lang="zh-CN" sz="1200" b="0" kern="100" dirty="0">
                          <a:effectLst/>
                          <a:latin typeface="Arial" panose="020B0604020202020204" pitchFamily="34" charset="0"/>
                          <a:ea typeface="黑体" panose="02010609060101010101" pitchFamily="49" charset="-122"/>
                          <a:cs typeface="Arial" panose="020B0604020202020204" pitchFamily="34" charset="0"/>
                        </a:rPr>
                        <a:t>（</a:t>
                      </a:r>
                      <a:r>
                        <a:rPr lang="en-US" sz="1200" b="0" kern="100" dirty="0">
                          <a:effectLst/>
                          <a:latin typeface="Arial" panose="020B0604020202020204" pitchFamily="34" charset="0"/>
                          <a:ea typeface="黑体" panose="02010609060101010101" pitchFamily="49" charset="-122"/>
                          <a:cs typeface="Arial" panose="020B0604020202020204" pitchFamily="34" charset="0"/>
                        </a:rPr>
                        <a:t>24</a:t>
                      </a:r>
                      <a:r>
                        <a:rPr lang="zh-CN" sz="1200" b="0" kern="100" dirty="0">
                          <a:effectLst/>
                          <a:latin typeface="Arial" panose="020B0604020202020204" pitchFamily="34" charset="0"/>
                          <a:ea typeface="黑体" panose="02010609060101010101" pitchFamily="49" charset="-122"/>
                          <a:cs typeface="Arial" panose="020B0604020202020204" pitchFamily="34" charset="0"/>
                        </a:rPr>
                        <a:t>℃，normal pressure），</a:t>
                      </a:r>
                      <a:r>
                        <a:rPr lang="en-US" sz="1200" b="0" kern="100" dirty="0">
                          <a:effectLst/>
                          <a:latin typeface="Arial" panose="020B0604020202020204" pitchFamily="34" charset="0"/>
                          <a:ea typeface="黑体" panose="02010609060101010101" pitchFamily="49" charset="-122"/>
                          <a:cs typeface="Arial" panose="020B0604020202020204" pitchFamily="34" charset="0"/>
                        </a:rPr>
                        <a:t>d</a:t>
                      </a:r>
                      <a:endParaRPr lang="zh-CN" sz="1050" b="0" kern="10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algn="ctr">
                        <a:spcAft>
                          <a:spcPts val="0"/>
                        </a:spcAft>
                      </a:pPr>
                      <a:r>
                        <a:rPr lang="zh-CN" sz="1200" kern="100" dirty="0">
                          <a:effectLst/>
                          <a:latin typeface="Arial" panose="020B0604020202020204" pitchFamily="34" charset="0"/>
                          <a:ea typeface="黑体" panose="02010609060101010101" pitchFamily="49" charset="-122"/>
                          <a:cs typeface="Arial" panose="020B0604020202020204" pitchFamily="34" charset="0"/>
                        </a:rPr>
                        <a:t>≥</a:t>
                      </a:r>
                      <a:r>
                        <a:rPr lang="en-US" sz="1200" kern="100" dirty="0">
                          <a:effectLst/>
                          <a:latin typeface="Arial" panose="020B0604020202020204" pitchFamily="34" charset="0"/>
                          <a:ea typeface="黑体" panose="02010609060101010101" pitchFamily="49" charset="-122"/>
                          <a:cs typeface="Arial" panose="020B0604020202020204" pitchFamily="34" charset="0"/>
                        </a:rPr>
                        <a:t>15</a:t>
                      </a:r>
                      <a:r>
                        <a:rPr lang="zh-CN" altLang="en-US" sz="1200" kern="100" dirty="0">
                          <a:effectLst/>
                          <a:latin typeface="Arial" panose="020B0604020202020204" pitchFamily="34" charset="0"/>
                          <a:ea typeface="黑体" panose="02010609060101010101" pitchFamily="49" charset="-122"/>
                          <a:cs typeface="Arial" panose="020B0604020202020204" pitchFamily="34" charset="0"/>
                        </a:rPr>
                        <a:t>（Not reaching final setting）</a:t>
                      </a:r>
                      <a:endParaRPr lang="zh-CN" sz="1200" kern="10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r h="324485">
                <a:tc>
                  <a:txBody>
                    <a:bodyPr/>
                    <a:lstStyle/>
                    <a:p>
                      <a:pPr marL="0" algn="ctr" defTabSz="755650" rtl="0" eaLnBrk="1" latinLnBrk="0" hangingPunct="1">
                        <a:lnSpc>
                          <a:spcPts val="2000"/>
                        </a:lnSpc>
                        <a:spcAft>
                          <a:spcPts val="0"/>
                        </a:spcAft>
                      </a:pPr>
                      <a:r>
                        <a:rPr lang="zh-CN" alt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Retardation time（</a:t>
                      </a:r>
                      <a:r>
                        <a:rPr lang="en-US" altLang="zh-CN"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40℃</a:t>
                      </a:r>
                      <a:r>
                        <a:rPr lang="zh-CN" alt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，normal pressure），</a:t>
                      </a:r>
                      <a:r>
                        <a:rPr lang="en-US" altLang="zh-CN"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d</a:t>
                      </a:r>
                      <a:endParaRPr lang="en-US" altLang="zh-CN"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marL="0" algn="ctr" defTabSz="755650" rtl="0" eaLnBrk="1" latinLnBrk="0" hangingPunct="1">
                        <a:lnSpc>
                          <a:spcPts val="2000"/>
                        </a:lnSpc>
                        <a:spcAft>
                          <a:spcPts val="0"/>
                        </a:spcAft>
                      </a:pPr>
                      <a:r>
                        <a:rPr lang="zh-CN" sz="1200" kern="100" dirty="0">
                          <a:effectLst/>
                          <a:latin typeface="Arial" panose="020B0604020202020204" pitchFamily="34" charset="0"/>
                          <a:ea typeface="黑体" panose="02010609060101010101" pitchFamily="49" charset="-122"/>
                          <a:cs typeface="Arial" panose="020B0604020202020204" pitchFamily="34" charset="0"/>
                          <a:sym typeface="+mn-ea"/>
                        </a:rPr>
                        <a:t>≥</a:t>
                      </a:r>
                      <a:r>
                        <a:rPr 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15</a:t>
                      </a:r>
                      <a:r>
                        <a:rPr lang="zh-CN" alt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（Not reaching final setting）</a:t>
                      </a:r>
                      <a:endParaRPr 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bl>
          </a:graphicData>
        </a:graphic>
      </p:graphicFrame>
      <p:sp>
        <p:nvSpPr>
          <p:cNvPr id="5157" name="矩形 36"/>
          <p:cNvSpPr/>
          <p:nvPr/>
        </p:nvSpPr>
        <p:spPr>
          <a:xfrm>
            <a:off x="498793" y="5942965"/>
            <a:ext cx="6819900" cy="1050290"/>
          </a:xfrm>
          <a:prstGeom prst="rect">
            <a:avLst/>
          </a:prstGeom>
        </p:spPr>
        <p:txBody>
          <a:bodyPr wrap="square" anchor="t" anchorCtr="0">
            <a:spAutoFit/>
          </a:bodyPr>
          <a:lstStyle/>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Packaging requirements: plastic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bucket</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 or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according to </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user requirements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Packing specification: 25 L/</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barrel</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 or according to user requirements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Storage conditions: Store in a dry and ventilated place, away from heat and fire sources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en-US" altLang="zh-CN" sz="1200">
                <a:solidFill>
                  <a:srgbClr val="000000"/>
                </a:solidFill>
                <a:latin typeface="Arial" panose="020B0604020202020204" pitchFamily="34" charset="0"/>
                <a:ea typeface="黑体" panose="02010609060101010101" pitchFamily="49" charset="-122"/>
                <a:cs typeface="Arial" panose="020B0604020202020204" pitchFamily="34" charset="0"/>
                <a:sym typeface="+mn-ea"/>
              </a:rPr>
              <a:t>Shelf life</a:t>
            </a:r>
            <a:r>
              <a:rPr lang="zh-CN" altLang="en-US" sz="1200">
                <a:solidFill>
                  <a:srgbClr val="000000"/>
                </a:solidFill>
                <a:latin typeface="Arial" panose="020B0604020202020204" pitchFamily="34" charset="0"/>
                <a:ea typeface="黑体" panose="02010609060101010101" pitchFamily="49" charset="-122"/>
                <a:cs typeface="Arial" panose="020B0604020202020204" pitchFamily="34" charset="0"/>
                <a:sym typeface="+mn-ea"/>
              </a:rPr>
              <a:t>: </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24 months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p:txBody>
      </p:sp>
    </p:spTree>
  </p:cSld>
  <p:clrMapOvr>
    <a:masterClrMapping/>
  </p:clrMapOvr>
</p:sld>
</file>

<file path=ppt/tags/tag1.xml><?xml version="1.0" encoding="utf-8"?>
<p:tagLst xmlns:p="http://schemas.openxmlformats.org/presentationml/2006/main">
  <p:tag name="KSO_WM_UNIT_TABLE_BEAUTIFY" val="smartTable{97da7d56-d3ca-4cf9-aa49-c0bbd2a5e211}"/>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1622</Words>
  <Application>WPS 演示</Application>
  <PresentationFormat>自定义</PresentationFormat>
  <Paragraphs>54</Paragraphs>
  <Slides>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vt:i4>
      </vt:variant>
    </vt:vector>
  </HeadingPairs>
  <TitlesOfParts>
    <vt:vector size="11" baseType="lpstr">
      <vt:lpstr>Arial</vt:lpstr>
      <vt:lpstr>宋体</vt:lpstr>
      <vt:lpstr>Wingdings</vt:lpstr>
      <vt:lpstr>黑体</vt:lpstr>
      <vt:lpstr>Impact</vt:lpstr>
      <vt:lpstr>微软雅黑</vt:lpstr>
      <vt:lpstr>Arial Unicode MS</vt:lpstr>
      <vt:lpstr>Calibri Light</vt:lpstr>
      <vt:lpstr>Calibri</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莫天明/油化研究院/油田化学事业部/中海油服</dc:creator>
  <cp:lastModifiedBy>钟敏菊</cp:lastModifiedBy>
  <cp:revision>332</cp:revision>
  <dcterms:created xsi:type="dcterms:W3CDTF">2017-02-16T09:46:00Z</dcterms:created>
  <dcterms:modified xsi:type="dcterms:W3CDTF">2025-02-17T07:54:47Z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389903637E7E4E7F9D36B5809AB63464_13</vt:lpwstr>
  </property>
</Properties>
</file>