
<file path=[Content_Types].xml><?xml version="1.0" encoding="utf-8"?>
<Types xmlns="http://schemas.openxmlformats.org/package/2006/content-types">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339" r:id="rId3"/>
  </p:sldIdLst>
  <p:sldSz cx="7559675" cy="106914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33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2"/>
    <a:srgbClr val="DD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8" autoAdjust="0"/>
    <p:restoredTop sz="95434" autoAdjust="0"/>
  </p:normalViewPr>
  <p:slideViewPr>
    <p:cSldViewPr snapToGrid="0">
      <p:cViewPr varScale="1">
        <p:scale>
          <a:sx n="74" d="100"/>
          <a:sy n="74" d="100"/>
        </p:scale>
        <p:origin x="3126" y="84"/>
      </p:cViewPr>
      <p:guideLst>
        <p:guide orient="horz" pos="3344"/>
        <p:guide pos="236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a:t>
            </a:r>
            <a:endParaRPr lang="zh-CN" altLang="en-US" dirty="0"/>
          </a:p>
        </p:txBody>
      </p:sp>
      <p:sp>
        <p:nvSpPr>
          <p:cNvPr id="4" name="灯片编号占位符 3"/>
          <p:cNvSpPr>
            <a:spLocks noGrp="1"/>
          </p:cNvSpPr>
          <p:nvPr>
            <p:ph type="sldNum" sz="quarter" idx="10"/>
          </p:nvPr>
        </p:nvSpPr>
        <p:spPr/>
        <p:txBody>
          <a:bodyPr/>
          <a:lstStyle/>
          <a:p>
            <a:fld id="{1D70243B-B723-491D-9616-FF82855C5B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13" y="3905482"/>
            <a:ext cx="3198096"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086" y="3905482"/>
            <a:ext cx="3213847"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6457830"/>
            <a:ext cx="7516812" cy="3900471"/>
            <a:chOff x="0" y="6450176"/>
            <a:chExt cx="7559675" cy="4242868"/>
          </a:xfrm>
        </p:grpSpPr>
        <p:pic>
          <p:nvPicPr>
            <p:cNvPr id="3" name="图片 2"/>
            <p:cNvPicPr>
              <a:picLocks noChangeAspect="1"/>
            </p:cNvPicPr>
            <p:nvPr/>
          </p:nvPicPr>
          <p:blipFill>
            <a:blip r:embed="rId1" cstate="print">
              <a:duotone>
                <a:schemeClr val="accent5">
                  <a:shade val="45000"/>
                  <a:satMod val="135000"/>
                </a:schemeClr>
                <a:prstClr val="white"/>
              </a:duotone>
              <a:extLst>
                <a:ext uri="{BEBA8EAE-BF5A-486C-A8C5-ECC9F3942E4B}">
                  <a14:imgProps xmlns:a14="http://schemas.microsoft.com/office/drawing/2010/main">
                    <a14:imgLayer r:embed="rId2">
                      <a14:imgEffect>
                        <a14:saturation sat="400000"/>
                      </a14:imgEffect>
                    </a14:imgLayer>
                  </a14:imgProps>
                </a:ext>
                <a:ext uri="{28A0092B-C50C-407E-A947-70E740481C1C}">
                  <a14:useLocalDpi xmlns:a14="http://schemas.microsoft.com/office/drawing/2010/main" val="0"/>
                </a:ext>
              </a:extLst>
            </a:blip>
            <a:stretch>
              <a:fillRect/>
            </a:stretch>
          </p:blipFill>
          <p:spPr>
            <a:xfrm>
              <a:off x="0" y="6450176"/>
              <a:ext cx="7559675" cy="4242868"/>
            </a:xfrm>
            <a:prstGeom prst="rect">
              <a:avLst/>
            </a:prstGeom>
          </p:spPr>
        </p:pic>
        <p:sp>
          <p:nvSpPr>
            <p:cNvPr id="7" name="矩形 6"/>
            <p:cNvSpPr/>
            <p:nvPr/>
          </p:nvSpPr>
          <p:spPr>
            <a:xfrm>
              <a:off x="0" y="6909395"/>
              <a:ext cx="7559675" cy="3782418"/>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pic>
        <p:nvPicPr>
          <p:cNvPr id="4" name="图片 3"/>
          <p:cNvPicPr>
            <a:picLocks noChangeAspect="1"/>
          </p:cNvPicPr>
          <p:nvPr/>
        </p:nvPicPr>
        <p:blipFill>
          <a:blip r:embed="rId3" cstate="print"/>
          <a:stretch>
            <a:fillRect/>
          </a:stretch>
        </p:blipFill>
        <p:spPr>
          <a:xfrm>
            <a:off x="5217135" y="910710"/>
            <a:ext cx="1843200" cy="720000"/>
          </a:xfrm>
          <a:prstGeom prst="rect">
            <a:avLst/>
          </a:prstGeom>
        </p:spPr>
      </p:pic>
      <p:sp>
        <p:nvSpPr>
          <p:cNvPr id="5" name="矩形 4"/>
          <p:cNvSpPr/>
          <p:nvPr/>
        </p:nvSpPr>
        <p:spPr>
          <a:xfrm>
            <a:off x="539750" y="772235"/>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8" name="矩形 7"/>
          <p:cNvSpPr/>
          <p:nvPr/>
        </p:nvSpPr>
        <p:spPr>
          <a:xfrm>
            <a:off x="1981200" y="765885"/>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9" name="矩形 8"/>
          <p:cNvSpPr/>
          <p:nvPr/>
        </p:nvSpPr>
        <p:spPr>
          <a:xfrm>
            <a:off x="514350" y="1039877"/>
            <a:ext cx="1438275" cy="521970"/>
          </a:xfrm>
          <a:prstGeom prst="rect">
            <a:avLst/>
          </a:prstGeom>
        </p:spPr>
        <p:txBody>
          <a:bodyPr wrap="square">
            <a:spAutoFit/>
          </a:bodyPr>
          <a:lstStyle/>
          <a:p>
            <a:pPr lvl="0" algn="ctr">
              <a:buClrTx/>
              <a:buSzTx/>
              <a:buFontTx/>
            </a:pPr>
            <a:r>
              <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sym typeface="+mn-ea"/>
              </a:rPr>
              <a:t>PE-FIF</a:t>
            </a:r>
            <a:endPar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sym typeface="+mn-ea"/>
            </a:endParaRPr>
          </a:p>
        </p:txBody>
      </p:sp>
      <p:sp>
        <p:nvSpPr>
          <p:cNvPr id="10" name="矩形 9"/>
          <p:cNvSpPr/>
          <p:nvPr/>
        </p:nvSpPr>
        <p:spPr>
          <a:xfrm>
            <a:off x="1922145" y="1106733"/>
            <a:ext cx="3095999" cy="337185"/>
          </a:xfrm>
          <a:prstGeom prst="rect">
            <a:avLst/>
          </a:prstGeom>
        </p:spPr>
        <p:txBody>
          <a:bodyPr wrap="square">
            <a:spAutoFit/>
          </a:bodyPr>
          <a:lstStyle/>
          <a:p>
            <a:pPr lvl="0" algn="ctr">
              <a:buClrTx/>
              <a:buSzTx/>
              <a:buFontTx/>
            </a:pPr>
            <a:r>
              <a:rPr lang="zh-CN" altLang="en-US" dirty="0" smtClean="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zh-CN" altLang="en-US" dirty="0" smtClean="0">
                <a:solidFill>
                  <a:schemeClr val="bg1"/>
                </a:solidFill>
                <a:latin typeface="Arial" panose="020B0604020202020204" pitchFamily="34" charset="0"/>
                <a:ea typeface="黑体" panose="02010609060101010101" pitchFamily="49" charset="-122"/>
                <a:cs typeface="Arial" panose="020B0604020202020204" pitchFamily="34" charset="0"/>
                <a:sym typeface="+mn-ea"/>
              </a:rPr>
              <a:t>絮凝剂</a:t>
            </a:r>
            <a:endParaRPr lang="zh-CN" altLang="en-US" dirty="0" smtClean="0">
              <a:solidFill>
                <a:schemeClr val="bg1"/>
              </a:solidFill>
              <a:latin typeface="Arial" panose="020B0604020202020204" pitchFamily="34" charset="0"/>
              <a:ea typeface="黑体" panose="02010609060101010101" pitchFamily="49" charset="-122"/>
              <a:cs typeface="Arial" panose="020B0604020202020204" pitchFamily="34" charset="0"/>
              <a:sym typeface="+mn-ea"/>
            </a:endParaRPr>
          </a:p>
        </p:txBody>
      </p:sp>
      <p:sp>
        <p:nvSpPr>
          <p:cNvPr id="17" name="矩形 16"/>
          <p:cNvSpPr/>
          <p:nvPr/>
        </p:nvSpPr>
        <p:spPr>
          <a:xfrm>
            <a:off x="485775" y="2380778"/>
            <a:ext cx="6574560" cy="368300"/>
          </a:xfrm>
          <a:prstGeom prst="rect">
            <a:avLst/>
          </a:prstGeom>
        </p:spPr>
        <p:txBody>
          <a:bodyPr wrap="square">
            <a:spAutoFit/>
          </a:bodyPr>
          <a:lstStyle/>
          <a:p>
            <a:pPr>
              <a:lnSpc>
                <a:spcPct val="150000"/>
              </a:lnSpc>
            </a:pPr>
            <a:r>
              <a:rPr lang="en-US" altLang="zh-CN" sz="1200" dirty="0" smtClean="0">
                <a:solidFill>
                  <a:srgbClr val="000000"/>
                </a:solidFill>
                <a:latin typeface="Arial" panose="020B0604020202020204" pitchFamily="34" charset="0"/>
                <a:ea typeface="黑体" panose="02010609060101010101" pitchFamily="49" charset="-122"/>
                <a:cs typeface="Arial" panose="020B0604020202020204" pitchFamily="34" charset="0"/>
              </a:rPr>
              <a:t>PE-FIF</a:t>
            </a:r>
            <a:r>
              <a:rPr lang="zh-CN" altLang="en-US" sz="1200" dirty="0" smtClean="0">
                <a:solidFill>
                  <a:srgbClr val="000000"/>
                </a:solidFill>
                <a:latin typeface="Arial" panose="020B0604020202020204" pitchFamily="34" charset="0"/>
                <a:ea typeface="黑体" panose="02010609060101010101" pitchFamily="49" charset="-122"/>
                <a:cs typeface="Arial" panose="020B0604020202020204" pitchFamily="34" charset="0"/>
              </a:rPr>
              <a:t>是</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一种</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无机高分子絮凝剂，絮凝效果好，反应速度快，可有效提高固液分离效率。</a:t>
            </a:r>
            <a:endParaRPr lang="zh-CN" altLang="zh-CN"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18" name="矩形 17"/>
          <p:cNvSpPr/>
          <p:nvPr/>
        </p:nvSpPr>
        <p:spPr>
          <a:xfrm>
            <a:off x="514350" y="2013048"/>
            <a:ext cx="6445250" cy="338554"/>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产品描述</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19" name="矩形 18"/>
          <p:cNvSpPr/>
          <p:nvPr/>
        </p:nvSpPr>
        <p:spPr>
          <a:xfrm>
            <a:off x="523336" y="3072787"/>
            <a:ext cx="4029724"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主要特性</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0" name="矩形 19"/>
          <p:cNvSpPr/>
          <p:nvPr/>
        </p:nvSpPr>
        <p:spPr>
          <a:xfrm>
            <a:off x="530225" y="3362439"/>
            <a:ext cx="4677385" cy="922020"/>
          </a:xfrm>
          <a:prstGeom prst="rect">
            <a:avLst/>
          </a:prstGeom>
        </p:spPr>
        <p:txBody>
          <a:bodyPr wrap="square">
            <a:spAutoFit/>
          </a:bodyPr>
          <a:lstStyle/>
          <a:p>
            <a:pPr marL="285750" marR="0" lvl="0" indent="-285750" fontAlgn="auto">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絮凝</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效果好</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，反应速度快；</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marR="0" lvl="0" indent="-285750" fontAlgn="auto">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不含有害</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重金属离子</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，安全可靠；</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marR="0" lvl="0" indent="-285750" fontAlgn="auto">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适应pH值范围4-11，最佳pH值范围为6-9；</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0" name="矩形 29"/>
          <p:cNvSpPr/>
          <p:nvPr/>
        </p:nvSpPr>
        <p:spPr>
          <a:xfrm>
            <a:off x="4338825" y="9627695"/>
            <a:ext cx="2721510" cy="682238"/>
          </a:xfrm>
          <a:prstGeom prst="rect">
            <a:avLst/>
          </a:prstGeom>
        </p:spPr>
        <p:txBody>
          <a:bodyPr wrap="square">
            <a:spAutoFit/>
          </a:bodyPr>
          <a:lstStyle/>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China 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Hebei, </a:t>
            </a:r>
            <a:r>
              <a:rPr lang="en-US" altLang="zh-CN" sz="1000" dirty="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p:txBody>
      </p:sp>
      <p:sp>
        <p:nvSpPr>
          <p:cNvPr id="31" name="矩形 30"/>
          <p:cNvSpPr/>
          <p:nvPr/>
        </p:nvSpPr>
        <p:spPr>
          <a:xfrm>
            <a:off x="428439" y="9619416"/>
            <a:ext cx="3910387" cy="523220"/>
          </a:xfrm>
          <a:prstGeom prst="rect">
            <a:avLst/>
          </a:prstGeom>
          <a:ln w="3175">
            <a:solidFill>
              <a:schemeClr val="tx1"/>
            </a:solidFill>
          </a:ln>
        </p:spPr>
        <p:txBody>
          <a:bodyPr wrap="square">
            <a:spAutoFit/>
          </a:bodyPr>
          <a:lstStyle/>
          <a:p>
            <a:r>
              <a:rPr lang="en-US" altLang="zh-CN" sz="700" dirty="0">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latin typeface="Arial" panose="020B0604020202020204" pitchFamily="34" charset="0"/>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2811"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14349" y="4366246"/>
            <a:ext cx="316230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应用范围</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7" name="矩形 26"/>
          <p:cNvSpPr/>
          <p:nvPr/>
        </p:nvSpPr>
        <p:spPr>
          <a:xfrm>
            <a:off x="514349" y="4663729"/>
            <a:ext cx="5902326" cy="645160"/>
          </a:xfrm>
          <a:prstGeom prst="rect">
            <a:avLst/>
          </a:prstGeom>
        </p:spPr>
        <p:txBody>
          <a:bodyPr wrap="square">
            <a:spAutoFit/>
          </a:bodyPr>
          <a:lstStyle/>
          <a:p>
            <a:pPr marL="285750" indent="-285750">
              <a:lnSpc>
                <a:spcPct val="150000"/>
              </a:lnSpc>
              <a:buClr>
                <a:srgbClr val="FF0000"/>
              </a:buClr>
              <a:buFont typeface="Wingdings" panose="05000000000000000000" pitchFamily="2" charset="2"/>
              <a:buChar char="n"/>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适用于</a:t>
            </a:r>
            <a:r>
              <a:rPr lang="zh-CN" altLang="en-US" sz="1200" dirty="0">
                <a:solidFill>
                  <a:schemeClr val="tx1"/>
                </a:solidFill>
                <a:latin typeface="Arial" panose="020B0604020202020204" pitchFamily="34" charset="0"/>
                <a:ea typeface="黑体" panose="02010609060101010101" pitchFamily="49" charset="-122"/>
                <a:cs typeface="Arial" panose="020B0604020202020204" pitchFamily="34" charset="0"/>
              </a:rPr>
              <a:t>聚合物类</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水基钻井液</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钻屑;</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nSpc>
                <a:spcPct val="150000"/>
              </a:lnSpc>
              <a:buClr>
                <a:srgbClr val="FF0000"/>
              </a:buClr>
              <a:buFont typeface="Wingdings" panose="05000000000000000000" pitchFamily="2" charset="2"/>
              <a:buChar char="n"/>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推荐加量：25-40 kg/m</a:t>
            </a:r>
            <a:r>
              <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rPr>
              <a:t>3</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4" name="矩形 33"/>
          <p:cNvSpPr/>
          <p:nvPr/>
        </p:nvSpPr>
        <p:spPr>
          <a:xfrm>
            <a:off x="514349" y="5623913"/>
            <a:ext cx="316230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包装储运</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37" name="矩形 36"/>
          <p:cNvSpPr/>
          <p:nvPr/>
        </p:nvSpPr>
        <p:spPr>
          <a:xfrm>
            <a:off x="514349" y="5983793"/>
            <a:ext cx="6819900" cy="1050290"/>
          </a:xfrm>
          <a:prstGeom prst="rect">
            <a:avLst/>
          </a:prstGeom>
        </p:spPr>
        <p:txBody>
          <a:bodyPr wrap="square">
            <a:spAutoFit/>
          </a:bodyPr>
          <a:lstStyle/>
          <a:p>
            <a:pPr marL="285750" indent="-285750">
              <a:lnSpc>
                <a:spcPct val="130000"/>
              </a:lnSpc>
              <a:buClr>
                <a:srgbClr val="FF0000"/>
              </a:buClr>
              <a:buFont typeface="Wingdings" panose="05000000000000000000" pitchFamily="2" charset="2"/>
              <a:buChar char="n"/>
            </a:pPr>
            <a:r>
              <a:rPr lang="zh-CN" altLang="en-US" sz="1200" dirty="0">
                <a:solidFill>
                  <a:srgbClr val="000000"/>
                </a:solidFill>
                <a:latin typeface="黑体" panose="02010609060101010101" pitchFamily="49" charset="-122"/>
                <a:ea typeface="黑体" panose="02010609060101010101" pitchFamily="49" charset="-122"/>
                <a:sym typeface="+mn-ea"/>
              </a:rPr>
              <a:t>包装要求：</a:t>
            </a:r>
            <a:r>
              <a:rPr lang="zh-CN" altLang="en-US" sz="1200" dirty="0">
                <a:latin typeface="Times New Roman" panose="02020603050405020304" pitchFamily="18" charset="0"/>
                <a:ea typeface="黑体" panose="02010609060101010101" pitchFamily="49" charset="-122"/>
                <a:cs typeface="Times New Roman" panose="02020603050405020304" pitchFamily="18" charset="0"/>
                <a:sym typeface="+mn-ea"/>
              </a:rPr>
              <a:t>复合包装袋或按用户要求</a:t>
            </a:r>
            <a:endParaRPr lang="zh-CN" altLang="en-US" sz="1200" dirty="0">
              <a:solidFill>
                <a:srgbClr val="000000"/>
              </a:solidFill>
              <a:latin typeface="黑体" panose="02010609060101010101" pitchFamily="49" charset="-122"/>
              <a:ea typeface="黑体" panose="02010609060101010101" pitchFamily="49" charset="-122"/>
            </a:endParaRPr>
          </a:p>
          <a:p>
            <a:pPr marL="285750" indent="-285750">
              <a:lnSpc>
                <a:spcPct val="130000"/>
              </a:lnSpc>
              <a:buClr>
                <a:srgbClr val="FF0000"/>
              </a:buClr>
              <a:buFont typeface="Wingdings" panose="05000000000000000000" pitchFamily="2" charset="2"/>
              <a:buChar char="n"/>
            </a:pPr>
            <a:r>
              <a:rPr lang="zh-CN" altLang="en-US" sz="1200" dirty="0">
                <a:solidFill>
                  <a:srgbClr val="000000"/>
                </a:solidFill>
                <a:latin typeface="黑体" panose="02010609060101010101" pitchFamily="49" charset="-122"/>
                <a:ea typeface="黑体" panose="02010609060101010101" pitchFamily="49" charset="-122"/>
                <a:sym typeface="+mn-ea"/>
              </a:rPr>
              <a:t>包装规格：</a:t>
            </a:r>
            <a:r>
              <a:rPr lang="en-US" altLang="zh-CN" sz="1200" dirty="0">
                <a:solidFill>
                  <a:srgbClr val="000000"/>
                </a:solidFill>
                <a:latin typeface="黑体" panose="02010609060101010101" pitchFamily="49" charset="-122"/>
                <a:ea typeface="黑体" panose="02010609060101010101" pitchFamily="49" charset="-122"/>
                <a:sym typeface="+mn-ea"/>
              </a:rPr>
              <a:t>25kg/</a:t>
            </a:r>
            <a:r>
              <a:rPr lang="en-US" altLang="zh-CN" sz="1200" dirty="0" err="1">
                <a:solidFill>
                  <a:srgbClr val="000000"/>
                </a:solidFill>
                <a:latin typeface="黑体" panose="02010609060101010101" pitchFamily="49" charset="-122"/>
                <a:ea typeface="黑体" panose="02010609060101010101" pitchFamily="49" charset="-122"/>
                <a:sym typeface="+mn-ea"/>
              </a:rPr>
              <a:t>袋或按用户要求</a:t>
            </a:r>
            <a:endParaRPr lang="zh-CN" altLang="en-US" sz="1200" dirty="0">
              <a:solidFill>
                <a:srgbClr val="000000"/>
              </a:solidFill>
              <a:latin typeface="黑体" panose="02010609060101010101" pitchFamily="49" charset="-122"/>
              <a:ea typeface="黑体" panose="02010609060101010101" pitchFamily="49" charset="-122"/>
            </a:endParaRPr>
          </a:p>
          <a:p>
            <a:pPr marL="285750" indent="-285750">
              <a:lnSpc>
                <a:spcPct val="130000"/>
              </a:lnSpc>
              <a:buClr>
                <a:srgbClr val="FF0000"/>
              </a:buClr>
              <a:buFont typeface="Wingdings" panose="05000000000000000000" pitchFamily="2" charset="2"/>
              <a:buChar char="n"/>
            </a:pPr>
            <a:r>
              <a:rPr lang="zh-CN" altLang="en-US" sz="1200" dirty="0">
                <a:solidFill>
                  <a:srgbClr val="000000"/>
                </a:solidFill>
                <a:latin typeface="黑体" panose="02010609060101010101" pitchFamily="49" charset="-122"/>
                <a:ea typeface="黑体" panose="02010609060101010101" pitchFamily="49" charset="-122"/>
                <a:sym typeface="+mn-ea"/>
              </a:rPr>
              <a:t>贮存条件：贮存在干燥通风处，远离热源、火源</a:t>
            </a:r>
            <a:endParaRPr lang="zh-CN" altLang="en-US" sz="1200" dirty="0">
              <a:solidFill>
                <a:srgbClr val="000000"/>
              </a:solidFill>
              <a:latin typeface="黑体" panose="02010609060101010101" pitchFamily="49" charset="-122"/>
              <a:ea typeface="黑体" panose="02010609060101010101" pitchFamily="49" charset="-122"/>
            </a:endParaRPr>
          </a:p>
          <a:p>
            <a:pPr marL="285750" indent="-285750">
              <a:lnSpc>
                <a:spcPct val="130000"/>
              </a:lnSpc>
              <a:buClr>
                <a:srgbClr val="FF0000"/>
              </a:buClr>
              <a:buFont typeface="Wingdings" panose="05000000000000000000" pitchFamily="2" charset="2"/>
              <a:buChar char="n"/>
            </a:pPr>
            <a:r>
              <a:rPr lang="zh-CN" altLang="en-US" sz="1200" dirty="0">
                <a:solidFill>
                  <a:srgbClr val="000000"/>
                </a:solidFill>
                <a:latin typeface="黑体" panose="02010609060101010101" pitchFamily="49" charset="-122"/>
                <a:ea typeface="黑体" panose="02010609060101010101" pitchFamily="49" charset="-122"/>
                <a:sym typeface="+mn-ea"/>
              </a:rPr>
              <a:t>保 质 期：</a:t>
            </a:r>
            <a:r>
              <a:rPr lang="en-US" altLang="zh-CN" sz="1200" dirty="0">
                <a:solidFill>
                  <a:srgbClr val="000000"/>
                </a:solidFill>
                <a:latin typeface="黑体" panose="02010609060101010101" pitchFamily="49" charset="-122"/>
                <a:ea typeface="黑体" panose="02010609060101010101" pitchFamily="49" charset="-122"/>
                <a:sym typeface="+mn-ea"/>
              </a:rPr>
              <a:t>24</a:t>
            </a:r>
            <a:r>
              <a:rPr lang="zh-CN" altLang="en-US" sz="1200" dirty="0">
                <a:solidFill>
                  <a:srgbClr val="000000"/>
                </a:solidFill>
                <a:latin typeface="黑体" panose="02010609060101010101" pitchFamily="49" charset="-122"/>
                <a:ea typeface="黑体" panose="02010609060101010101" pitchFamily="49" charset="-122"/>
                <a:sym typeface="+mn-ea"/>
              </a:rPr>
              <a:t>个月</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endPar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25" name="矩形 24"/>
          <p:cNvSpPr/>
          <p:nvPr/>
        </p:nvSpPr>
        <p:spPr>
          <a:xfrm>
            <a:off x="485775" y="7205598"/>
            <a:ext cx="316230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理化性能</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graphicFrame>
        <p:nvGraphicFramePr>
          <p:cNvPr id="13" name="表格 12"/>
          <p:cNvGraphicFramePr>
            <a:graphicFrameLocks noGrp="1"/>
          </p:cNvGraphicFramePr>
          <p:nvPr>
            <p:custDataLst>
              <p:tags r:id="rId4"/>
            </p:custDataLst>
          </p:nvPr>
        </p:nvGraphicFramePr>
        <p:xfrm>
          <a:off x="557376" y="7544034"/>
          <a:ext cx="6181398" cy="1614411"/>
        </p:xfrm>
        <a:graphic>
          <a:graphicData uri="http://schemas.openxmlformats.org/drawingml/2006/table">
            <a:tbl>
              <a:tblPr firstRow="1" firstCol="1" bandRow="1">
                <a:tableStyleId>{0505E3EF-67EA-436B-97B2-0124C06EBD24}</a:tableStyleId>
              </a:tblPr>
              <a:tblGrid>
                <a:gridCol w="2524663"/>
                <a:gridCol w="3656735"/>
              </a:tblGrid>
              <a:tr h="367665">
                <a:tc>
                  <a:txBody>
                    <a:bodyPr/>
                    <a:lstStyle/>
                    <a:p>
                      <a:pPr algn="ctr">
                        <a:spcAft>
                          <a:spcPts val="0"/>
                        </a:spcAft>
                      </a:pP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项</a:t>
                      </a:r>
                      <a:r>
                        <a:rPr lang="en-US"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目</a:t>
                      </a:r>
                      <a:endPar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rgbClr val="FF0000"/>
                    </a:solidFill>
                  </a:tcPr>
                </a:tc>
                <a:tc>
                  <a:txBody>
                    <a:bodyPr/>
                    <a:lstStyle/>
                    <a:p>
                      <a:pPr algn="ctr">
                        <a:spcAft>
                          <a:spcPts val="0"/>
                        </a:spcAft>
                      </a:pP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指</a:t>
                      </a:r>
                      <a:r>
                        <a:rPr lang="en-US"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标</a:t>
                      </a:r>
                      <a:endPar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rgbClr val="FF0000"/>
                    </a:solidFill>
                  </a:tcPr>
                </a:tc>
              </a:tr>
              <a:tr h="249988">
                <a:tc>
                  <a:txBody>
                    <a:bodyPr/>
                    <a:lstStyle/>
                    <a:p>
                      <a:pPr algn="ctr">
                        <a:spcAft>
                          <a:spcPts val="0"/>
                        </a:spcAft>
                      </a:pPr>
                      <a:r>
                        <a:rPr lang="zh-CN" sz="1200" b="0" kern="0" dirty="0">
                          <a:effectLst/>
                          <a:latin typeface="Times New Roman" panose="02020603050405020304" pitchFamily="18" charset="0"/>
                          <a:ea typeface="黑体" panose="02010609060101010101" pitchFamily="49" charset="-122"/>
                          <a:cs typeface="Times New Roman" panose="02020603050405020304" pitchFamily="18" charset="0"/>
                        </a:rPr>
                        <a:t>外观</a:t>
                      </a:r>
                      <a:endParaRPr lang="zh-CN" sz="1200" b="0" kern="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ctr">
                        <a:spcAft>
                          <a:spcPts val="0"/>
                        </a:spcAft>
                      </a:pPr>
                      <a:r>
                        <a:rPr lang="zh-CN" altLang="zh-CN" sz="120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淡黄色或黄褐色</a:t>
                      </a:r>
                      <a:r>
                        <a:rPr lang="zh-CN" altLang="en-US" sz="120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固体</a:t>
                      </a:r>
                      <a:endParaRPr lang="zh-CN" altLang="en-US" sz="120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285287">
                <a:tc>
                  <a:txBody>
                    <a:bodyPr/>
                    <a:lstStyle/>
                    <a:p>
                      <a:pPr algn="ctr"/>
                      <a:r>
                        <a:rPr lang="zh-CN" altLang="en-US" sz="1200" b="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溶解性</a:t>
                      </a:r>
                      <a:endParaRPr lang="zh-CN" altLang="en-US" sz="1200" b="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txBody>
                  <a:tcPr anchor="ctr"/>
                </a:tc>
                <a:tc>
                  <a:txBody>
                    <a:bodyPr/>
                    <a:lstStyle/>
                    <a:p>
                      <a:pPr marL="0" marR="0" indent="0" algn="ctr" defTabSz="755650" rtl="0" eaLnBrk="1" fontAlgn="auto" latinLnBrk="0" hangingPunct="1">
                        <a:lnSpc>
                          <a:spcPct val="100000"/>
                        </a:lnSpc>
                        <a:spcBef>
                          <a:spcPts val="0"/>
                        </a:spcBef>
                        <a:spcAft>
                          <a:spcPts val="0"/>
                        </a:spcAft>
                        <a:buClrTx/>
                        <a:buSzTx/>
                        <a:buFontTx/>
                        <a:buNone/>
                        <a:defRPr/>
                      </a:pPr>
                      <a:r>
                        <a:rPr lang="zh-CN" altLang="en-US" sz="120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易溶于水</a:t>
                      </a:r>
                      <a:endParaRPr lang="zh-CN" altLang="en-US" sz="120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anchor="ctr"/>
                </a:tc>
              </a:tr>
              <a:tr h="207483">
                <a:tc>
                  <a:txBody>
                    <a:bodyPr/>
                    <a:lstStyle/>
                    <a:p>
                      <a:pPr algn="ctr">
                        <a:spcAft>
                          <a:spcPts val="0"/>
                        </a:spcAft>
                      </a:pPr>
                      <a:r>
                        <a:rPr lang="zh-CN" sz="1200" b="0" kern="0" dirty="0">
                          <a:effectLst/>
                          <a:latin typeface="Times New Roman" panose="02020603050405020304" pitchFamily="18" charset="0"/>
                          <a:ea typeface="黑体" panose="02010609060101010101" pitchFamily="49" charset="-122"/>
                          <a:cs typeface="Times New Roman" panose="02020603050405020304" pitchFamily="18" charset="0"/>
                        </a:rPr>
                        <a:t>密度（</a:t>
                      </a:r>
                      <a:r>
                        <a:rPr lang="en-US" sz="1200" b="0" kern="0" dirty="0">
                          <a:effectLst/>
                          <a:latin typeface="Times New Roman" panose="02020603050405020304" pitchFamily="18" charset="0"/>
                          <a:ea typeface="黑体" panose="02010609060101010101" pitchFamily="49" charset="-122"/>
                          <a:cs typeface="Times New Roman" panose="02020603050405020304" pitchFamily="18" charset="0"/>
                        </a:rPr>
                        <a:t>25±2</a:t>
                      </a:r>
                      <a:r>
                        <a:rPr lang="zh-CN" sz="1200" b="0" kern="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1200" b="0" kern="0" dirty="0">
                          <a:effectLst/>
                          <a:latin typeface="Times New Roman" panose="02020603050405020304" pitchFamily="18" charset="0"/>
                          <a:ea typeface="黑体" panose="02010609060101010101" pitchFamily="49" charset="-122"/>
                          <a:cs typeface="Times New Roman" panose="02020603050405020304" pitchFamily="18" charset="0"/>
                        </a:rPr>
                        <a:t>g/cm</a:t>
                      </a:r>
                      <a:r>
                        <a:rPr lang="en-US" sz="1200" b="0" kern="0" baseline="30000" dirty="0">
                          <a:effectLst/>
                          <a:latin typeface="Times New Roman" panose="02020603050405020304" pitchFamily="18" charset="0"/>
                          <a:ea typeface="黑体" panose="02010609060101010101" pitchFamily="49" charset="-122"/>
                          <a:cs typeface="Times New Roman" panose="02020603050405020304" pitchFamily="18" charset="0"/>
                        </a:rPr>
                        <a:t>3</a:t>
                      </a:r>
                      <a:endParaRPr lang="zh-CN" sz="1200" b="0" kern="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ctr">
                        <a:spcAft>
                          <a:spcPts val="0"/>
                        </a:spcAft>
                      </a:pPr>
                      <a:r>
                        <a:rPr lang="en-US" altLang="zh-CN" sz="1200" kern="0" dirty="0">
                          <a:effectLst/>
                          <a:latin typeface="Times New Roman" panose="02020603050405020304" pitchFamily="18" charset="0"/>
                          <a:ea typeface="黑体" panose="02010609060101010101" pitchFamily="49" charset="-122"/>
                          <a:cs typeface="Times New Roman" panose="02020603050405020304" pitchFamily="18" charset="0"/>
                        </a:rPr>
                        <a:t>2.3</a:t>
                      </a:r>
                      <a:r>
                        <a:rPr lang="zh-CN" altLang="en-US" sz="1200" kern="0">
                          <a:solidFill>
                            <a:srgbClr val="000000"/>
                          </a:solidFill>
                          <a:latin typeface="Times New Roman" panose="02020603050405020304" pitchFamily="18" charset="0"/>
                          <a:ea typeface="黑体" panose="02010609060101010101" pitchFamily="49" charset="-122"/>
                          <a:cs typeface="仿宋_GB2312" panose="02010609030101010101" charset="-122"/>
                          <a:sym typeface="+mn-ea"/>
                        </a:rPr>
                        <a:t>～</a:t>
                      </a:r>
                      <a:r>
                        <a:rPr lang="en-US" altLang="zh-CN" sz="1200" kern="0" dirty="0">
                          <a:effectLst/>
                          <a:latin typeface="Times New Roman" panose="02020603050405020304" pitchFamily="18" charset="0"/>
                          <a:ea typeface="黑体" panose="02010609060101010101" pitchFamily="49" charset="-122"/>
                          <a:cs typeface="Times New Roman" panose="02020603050405020304" pitchFamily="18" charset="0"/>
                        </a:rPr>
                        <a:t>2.6</a:t>
                      </a:r>
                      <a:endParaRPr lang="zh-CN" sz="1200" kern="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249988">
                <a:tc>
                  <a:txBody>
                    <a:bodyPr/>
                    <a:lstStyle/>
                    <a:p>
                      <a:pPr algn="ctr">
                        <a:spcAft>
                          <a:spcPts val="0"/>
                        </a:spcAft>
                        <a:tabLst>
                          <a:tab pos="2637155" algn="ctr"/>
                          <a:tab pos="5274310" algn="r"/>
                          <a:tab pos="266700" algn="l"/>
                        </a:tabLst>
                      </a:pPr>
                      <a:r>
                        <a:rPr lang="en-US" altLang="zh-CN" sz="1200" b="0" kern="0" dirty="0">
                          <a:effectLst/>
                          <a:latin typeface="Times New Roman" panose="02020603050405020304" pitchFamily="18" charset="0"/>
                          <a:ea typeface="黑体" panose="02010609060101010101" pitchFamily="49" charset="-122"/>
                          <a:cs typeface="Times New Roman" panose="02020603050405020304" pitchFamily="18" charset="0"/>
                        </a:rPr>
                        <a:t>pH</a:t>
                      </a:r>
                      <a:r>
                        <a:rPr lang="zh-CN" altLang="en-US" sz="1200" b="0" kern="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altLang="zh-CN" sz="1200" b="0" kern="0" dirty="0">
                          <a:effectLst/>
                          <a:latin typeface="Times New Roman" panose="02020603050405020304" pitchFamily="18" charset="0"/>
                          <a:ea typeface="黑体" panose="02010609060101010101" pitchFamily="49" charset="-122"/>
                          <a:cs typeface="Times New Roman" panose="02020603050405020304" pitchFamily="18" charset="0"/>
                        </a:rPr>
                        <a:t>(1%</a:t>
                      </a:r>
                      <a:r>
                        <a:rPr lang="zh-CN" altLang="en-US" sz="1200" b="0" kern="0" dirty="0">
                          <a:effectLst/>
                          <a:latin typeface="Times New Roman" panose="02020603050405020304" pitchFamily="18" charset="0"/>
                          <a:ea typeface="黑体" panose="02010609060101010101" pitchFamily="49" charset="-122"/>
                          <a:cs typeface="Times New Roman" panose="02020603050405020304" pitchFamily="18" charset="0"/>
                        </a:rPr>
                        <a:t>水溶液）</a:t>
                      </a:r>
                      <a:endParaRPr lang="zh-CN" sz="1050" b="0" kern="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ctr">
                        <a:spcAft>
                          <a:spcPts val="0"/>
                        </a:spcAft>
                      </a:pPr>
                      <a:r>
                        <a:rPr lang="en-US" altLang="zh-CN" sz="1200" kern="0" dirty="0">
                          <a:effectLst/>
                          <a:latin typeface="Times New Roman" panose="02020603050405020304" pitchFamily="18" charset="0"/>
                          <a:ea typeface="黑体" panose="02010609060101010101" pitchFamily="49" charset="-122"/>
                          <a:cs typeface="Times New Roman" panose="02020603050405020304" pitchFamily="18" charset="0"/>
                        </a:rPr>
                        <a:t>1.5</a:t>
                      </a:r>
                      <a:r>
                        <a:rPr lang="zh-CN" altLang="en-US" sz="1200" kern="0">
                          <a:solidFill>
                            <a:srgbClr val="000000"/>
                          </a:solidFill>
                          <a:latin typeface="Times New Roman" panose="02020603050405020304" pitchFamily="18" charset="0"/>
                          <a:ea typeface="黑体" panose="02010609060101010101" pitchFamily="49" charset="-122"/>
                          <a:cs typeface="仿宋_GB2312" panose="02010609030101010101" charset="-122"/>
                          <a:sym typeface="+mn-ea"/>
                        </a:rPr>
                        <a:t>～</a:t>
                      </a:r>
                      <a:r>
                        <a:rPr lang="en-US" altLang="zh-CN" sz="1200" kern="0" dirty="0">
                          <a:effectLst/>
                          <a:latin typeface="Times New Roman" panose="02020603050405020304" pitchFamily="18" charset="0"/>
                          <a:ea typeface="黑体" panose="02010609060101010101" pitchFamily="49" charset="-122"/>
                          <a:cs typeface="Times New Roman" panose="02020603050405020304" pitchFamily="18" charset="0"/>
                        </a:rPr>
                        <a:t>3.0</a:t>
                      </a:r>
                      <a:endParaRPr lang="zh-CN" sz="1200" kern="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254000">
                <a:tc>
                  <a:txBody>
                    <a:bodyPr/>
                    <a:lstStyle/>
                    <a:p>
                      <a:pPr marL="0" algn="ctr" defTabSz="755650" rtl="0" eaLnBrk="1" latinLnBrk="0" hangingPunct="1">
                        <a:lnSpc>
                          <a:spcPts val="2000"/>
                        </a:lnSpc>
                        <a:spcAft>
                          <a:spcPts val="0"/>
                        </a:spcAft>
                      </a:pPr>
                      <a:r>
                        <a:rPr lang="zh-CN" altLang="en-US" sz="1200" b="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絮凝时间，</a:t>
                      </a:r>
                      <a:r>
                        <a:rPr lang="en-US" altLang="zh-CN" sz="1200" b="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s</a:t>
                      </a:r>
                      <a:endParaRPr lang="en-US" altLang="zh-CN" sz="1200" b="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algn="ctr" defTabSz="755650" rtl="0" eaLnBrk="1" latinLnBrk="0" hangingPunct="1">
                        <a:lnSpc>
                          <a:spcPts val="2000"/>
                        </a:lnSpc>
                        <a:spcAft>
                          <a:spcPts val="0"/>
                        </a:spcAft>
                      </a:pPr>
                      <a:r>
                        <a:rPr lang="zh-CN" altLang="en-US" sz="1200" b="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1200" b="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30</a:t>
                      </a:r>
                      <a:endParaRPr lang="en-US" sz="1200" b="0" kern="0" dirty="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bl>
          </a:graphicData>
        </a:graphic>
      </p:graphicFrame>
    </p:spTree>
  </p:cSld>
  <p:clrMapOvr>
    <a:masterClrMapping/>
  </p:clrMapOvr>
</p:sld>
</file>

<file path=ppt/tags/tag1.xml><?xml version="1.0" encoding="utf-8"?>
<p:tagLst xmlns:p="http://schemas.openxmlformats.org/presentationml/2006/main">
  <p:tag name="KSO_WM_UNIT_TABLE_BEAUTIFY" val="smartTable{97da7d56-d3ca-4cf9-aa49-c0bbd2a5e21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765</Words>
  <Application>WPS 演示</Application>
  <PresentationFormat>自定义</PresentationFormat>
  <Paragraphs>58</Paragraphs>
  <Slides>1</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Arial</vt:lpstr>
      <vt:lpstr>宋体</vt:lpstr>
      <vt:lpstr>Wingdings</vt:lpstr>
      <vt:lpstr>黑体</vt:lpstr>
      <vt:lpstr>Impact</vt:lpstr>
      <vt:lpstr>Times New Roman</vt:lpstr>
      <vt:lpstr>微软雅黑</vt:lpstr>
      <vt:lpstr>Arial Unicode MS</vt:lpstr>
      <vt:lpstr>Calibri Light</vt:lpstr>
      <vt:lpstr>Calibri</vt:lpstr>
      <vt:lpstr>仿宋_GB2312</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zhangxm68</cp:lastModifiedBy>
  <cp:revision>332</cp:revision>
  <dcterms:created xsi:type="dcterms:W3CDTF">2017-02-16T09:46:00Z</dcterms:created>
  <dcterms:modified xsi:type="dcterms:W3CDTF">2022-03-07T03:22:22Z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2052-11.8.2.10393</vt:lpwstr>
  </property>
</Properties>
</file>