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311"/>
            <p14:sldId id="31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94" autoAdjust="0"/>
    <p:restoredTop sz="94660"/>
  </p:normalViewPr>
  <p:slideViewPr>
    <p:cSldViewPr snapToGrid="0">
      <p:cViewPr varScale="1">
        <p:scale>
          <a:sx n="70" d="100"/>
          <a:sy n="70" d="100"/>
        </p:scale>
        <p:origin x="3006" y="66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402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hyperlink" Target="mailto:zhangxd11@cosl.com.cn" TargetMode="External"/><Relationship Id="rId3" Type="http://schemas.openxmlformats.org/officeDocument/2006/relationships/hyperlink" Target="http://www.cosl.com.cn/" TargetMode="External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23592" y="5704839"/>
            <a:ext cx="7515156" cy="3899475"/>
            <a:chOff x="21335" y="5705855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21335" y="5705855"/>
              <a:ext cx="7516368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1335" y="6128003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17525" y="766445"/>
            <a:ext cx="1470660" cy="986790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634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450">
              <a:latin typeface="Times New Roman" panose="02020603050405020304"/>
              <a:cs typeface="Times New Roman" panose="02020603050405020304"/>
            </a:endParaRPr>
          </a:p>
          <a:p>
            <a:pPr marL="418465">
              <a:lnSpc>
                <a:spcPct val="100000"/>
              </a:lnSpc>
            </a:pPr>
            <a:r>
              <a:rPr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</a:t>
            </a:r>
            <a:r>
              <a:rPr spc="-2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F46S</a:t>
            </a:r>
            <a:endParaRPr>
              <a:latin typeface="Impact" panose="020B0806030902050204"/>
              <a:cs typeface="Impact" panose="020B080603090205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987679" y="766434"/>
            <a:ext cx="3096343" cy="987425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634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400">
              <a:latin typeface="Times New Roman" panose="02020603050405020304"/>
              <a:cs typeface="Times New Roman" panose="02020603050405020304"/>
            </a:endParaRPr>
          </a:p>
          <a:p>
            <a:pPr marL="748030">
              <a:lnSpc>
                <a:spcPct val="100000"/>
              </a:lnSpc>
              <a:spcBef>
                <a:spcPts val="5"/>
              </a:spcBef>
            </a:pPr>
            <a:r>
              <a:rPr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油井水泥分散剂</a:t>
            </a:r>
            <a:endParaRPr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045335">
              <a:lnSpc>
                <a:spcPct val="100000"/>
              </a:lnSpc>
            </a:pPr>
            <a:r>
              <a:rPr sz="800" b="1" spc="-3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发布日期： </a:t>
            </a:r>
            <a:r>
              <a:rPr sz="800" b="1" spc="-10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Times New Roman" panose="02020603050405020304"/>
                <a:cs typeface="Times New Roman" panose="02020603050405020304"/>
              </a:rPr>
              <a:t>10</a:t>
            </a:r>
            <a:endParaRPr sz="800"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5245" y="2315634"/>
            <a:ext cx="3666472" cy="570230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95"/>
              </a:spcBef>
            </a:pPr>
            <a:r>
              <a:rPr sz="1400" dirty="0">
                <a:latin typeface="黑体" panose="02010609060101010101" pitchFamily="49" charset="-122"/>
                <a:cs typeface="黑体" panose="02010609060101010101" pitchFamily="49" charset="-122"/>
              </a:rPr>
              <a:t>C-F46S是C-F46L</a:t>
            </a:r>
            <a:r>
              <a:rPr sz="1400" spc="-5" dirty="0">
                <a:latin typeface="黑体" panose="02010609060101010101" pitchFamily="49" charset="-122"/>
                <a:cs typeface="黑体" panose="02010609060101010101" pitchFamily="49" charset="-122"/>
              </a:rPr>
              <a:t>的固体粉末，可用于降低水泥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浆黏度，改善不同温度段水泥浆的流变性能。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31565" y="9361203"/>
            <a:ext cx="3917887" cy="760594"/>
          </a:xfrm>
          <a:custGeom>
            <a:avLst/>
            <a:gdLst/>
            <a:ahLst/>
            <a:cxnLst/>
            <a:rect l="l" t="t" r="r" b="b"/>
            <a:pathLst>
              <a:path w="3918585" h="760729">
                <a:moveTo>
                  <a:pt x="3914203" y="760133"/>
                </a:moveTo>
                <a:lnTo>
                  <a:pt x="3809" y="760133"/>
                </a:lnTo>
                <a:lnTo>
                  <a:pt x="2362" y="759853"/>
                </a:lnTo>
                <a:lnTo>
                  <a:pt x="1117" y="759028"/>
                </a:lnTo>
                <a:lnTo>
                  <a:pt x="292" y="757783"/>
                </a:lnTo>
                <a:lnTo>
                  <a:pt x="0" y="756323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19"/>
                </a:lnTo>
                <a:lnTo>
                  <a:pt x="7619" y="7619"/>
                </a:lnTo>
                <a:lnTo>
                  <a:pt x="7619" y="752513"/>
                </a:lnTo>
                <a:lnTo>
                  <a:pt x="3809" y="752513"/>
                </a:lnTo>
                <a:lnTo>
                  <a:pt x="7619" y="756323"/>
                </a:lnTo>
                <a:lnTo>
                  <a:pt x="3918013" y="756323"/>
                </a:lnTo>
                <a:lnTo>
                  <a:pt x="3917721" y="757783"/>
                </a:lnTo>
                <a:lnTo>
                  <a:pt x="3916895" y="759028"/>
                </a:lnTo>
                <a:lnTo>
                  <a:pt x="3915664" y="759853"/>
                </a:lnTo>
                <a:lnTo>
                  <a:pt x="3914203" y="760133"/>
                </a:lnTo>
                <a:close/>
              </a:path>
              <a:path w="3918585" h="760729">
                <a:moveTo>
                  <a:pt x="7619" y="7619"/>
                </a:moveTo>
                <a:lnTo>
                  <a:pt x="3809" y="7619"/>
                </a:lnTo>
                <a:lnTo>
                  <a:pt x="7619" y="3809"/>
                </a:lnTo>
                <a:lnTo>
                  <a:pt x="7619" y="7619"/>
                </a:lnTo>
                <a:close/>
              </a:path>
              <a:path w="3918585" h="760729">
                <a:moveTo>
                  <a:pt x="3910393" y="7619"/>
                </a:moveTo>
                <a:lnTo>
                  <a:pt x="7619" y="7619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19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3910393" y="3809"/>
                </a:lnTo>
                <a:lnTo>
                  <a:pt x="3914203" y="7619"/>
                </a:lnTo>
                <a:lnTo>
                  <a:pt x="3918013" y="7619"/>
                </a:lnTo>
                <a:lnTo>
                  <a:pt x="3918013" y="752513"/>
                </a:lnTo>
                <a:lnTo>
                  <a:pt x="391420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619"/>
                </a:moveTo>
                <a:lnTo>
                  <a:pt x="3914203" y="7619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19"/>
                </a:lnTo>
                <a:close/>
              </a:path>
              <a:path w="3918585" h="760729">
                <a:moveTo>
                  <a:pt x="7619" y="756323"/>
                </a:moveTo>
                <a:lnTo>
                  <a:pt x="3809" y="752513"/>
                </a:lnTo>
                <a:lnTo>
                  <a:pt x="7619" y="752513"/>
                </a:lnTo>
                <a:lnTo>
                  <a:pt x="7619" y="756323"/>
                </a:lnTo>
                <a:close/>
              </a:path>
              <a:path w="3918585" h="760729">
                <a:moveTo>
                  <a:pt x="3910393" y="756323"/>
                </a:moveTo>
                <a:lnTo>
                  <a:pt x="7619" y="756323"/>
                </a:lnTo>
                <a:lnTo>
                  <a:pt x="7619" y="752513"/>
                </a:lnTo>
                <a:lnTo>
                  <a:pt x="3910393" y="752513"/>
                </a:lnTo>
                <a:lnTo>
                  <a:pt x="3910393" y="756323"/>
                </a:lnTo>
                <a:close/>
              </a:path>
              <a:path w="3918585" h="760729">
                <a:moveTo>
                  <a:pt x="3918013" y="756323"/>
                </a:moveTo>
                <a:lnTo>
                  <a:pt x="3910393" y="756323"/>
                </a:lnTo>
                <a:lnTo>
                  <a:pt x="3914203" y="752513"/>
                </a:lnTo>
                <a:lnTo>
                  <a:pt x="3918013" y="752513"/>
                </a:lnTo>
                <a:lnTo>
                  <a:pt x="3918013" y="75632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614101" y="9430406"/>
            <a:ext cx="3874714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spc="-10" dirty="0">
                <a:latin typeface="黑体" panose="02010609060101010101" pitchFamily="49" charset="-122"/>
                <a:cs typeface="黑体" panose="02010609060101010101" pitchFamily="49" charset="-122"/>
              </a:rPr>
              <a:t>本信息仅供参考，</a:t>
            </a:r>
            <a:r>
              <a:rPr sz="1100" spc="-10" dirty="0">
                <a:latin typeface="Times New Roman" panose="02020603050405020304"/>
                <a:cs typeface="Times New Roman" panose="02020603050405020304"/>
              </a:rPr>
              <a:t>COSL</a:t>
            </a: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对该部分的信息不做任何担保和保证。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14101" y="9599413"/>
            <a:ext cx="3657583" cy="4514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>
              <a:lnSpc>
                <a:spcPct val="130000"/>
              </a:lnSpc>
              <a:spcBef>
                <a:spcPts val="100"/>
              </a:spcBef>
            </a:pPr>
            <a:r>
              <a:rPr sz="1100" spc="-15" dirty="0">
                <a:latin typeface="黑体" panose="02010609060101010101" pitchFamily="49" charset="-122"/>
                <a:cs typeface="黑体" panose="02010609060101010101" pitchFamily="49" charset="-122"/>
              </a:rPr>
              <a:t>所有涉及到的产品和质量保障应遵守销售条款。本文件中的内容不具法律效应，也不是有效的法律建议。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1347" y="10312771"/>
            <a:ext cx="7558962" cy="60314"/>
            <a:chOff x="-914" y="10314609"/>
            <a:chExt cx="7560309" cy="60325"/>
          </a:xfrm>
        </p:grpSpPr>
        <p:sp>
          <p:nvSpPr>
            <p:cNvPr id="14" name="object 14"/>
            <p:cNvSpPr/>
            <p:nvPr/>
          </p:nvSpPr>
          <p:spPr>
            <a:xfrm>
              <a:off x="-825" y="10361649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/>
            <p:cNvSpPr/>
            <p:nvPr/>
          </p:nvSpPr>
          <p:spPr>
            <a:xfrm>
              <a:off x="-914" y="10314609"/>
              <a:ext cx="7560309" cy="24130"/>
            </a:xfrm>
            <a:custGeom>
              <a:avLst/>
              <a:gdLst/>
              <a:ahLst/>
              <a:cxnLst/>
              <a:rect l="l" t="t" r="r" b="b"/>
              <a:pathLst>
                <a:path w="7560309" h="24129">
                  <a:moveTo>
                    <a:pt x="7560081" y="11036"/>
                  </a:moveTo>
                  <a:lnTo>
                    <a:pt x="7560005" y="0"/>
                  </a:lnTo>
                  <a:lnTo>
                    <a:pt x="0" y="0"/>
                  </a:lnTo>
                  <a:lnTo>
                    <a:pt x="0" y="12700"/>
                  </a:lnTo>
                  <a:lnTo>
                    <a:pt x="88" y="23736"/>
                  </a:lnTo>
                  <a:lnTo>
                    <a:pt x="7560081" y="23736"/>
                  </a:lnTo>
                  <a:lnTo>
                    <a:pt x="7560081" y="11036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4199497" y="3754212"/>
          <a:ext cx="3228975" cy="14890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1170"/>
                <a:gridCol w="1487805"/>
              </a:tblGrid>
              <a:tr h="508635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7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理化性</a:t>
                      </a:r>
                      <a:r>
                        <a:rPr sz="1600" b="1" spc="-60" dirty="0">
                          <a:solidFill>
                            <a:srgbClr val="FFFFFF"/>
                          </a:solidFill>
                          <a:latin typeface="宋体" panose="02010600030101010101" pitchFamily="2" charset="-122"/>
                          <a:cs typeface="宋体" panose="02010600030101010101" pitchFamily="2" charset="-122"/>
                        </a:rPr>
                        <a:t>能</a:t>
                      </a:r>
                      <a:endParaRPr sz="1600">
                        <a:latin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0" marR="0" marT="1111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28321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2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外观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红棕色固体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62853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密度</a:t>
                      </a: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，g/cm</a:t>
                      </a:r>
                      <a:r>
                        <a:rPr sz="1125" spc="-15" baseline="220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3</a:t>
                      </a:r>
                      <a:endParaRPr sz="1125" baseline="220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47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25"/>
                        </a:spcBef>
                      </a:pPr>
                      <a:r>
                        <a:rPr sz="120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1.20±0.02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475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3492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pH值 (1%</a:t>
                      </a:r>
                      <a:r>
                        <a:rPr sz="1200" spc="-15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水溶液)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30"/>
                        </a:spcBef>
                      </a:pPr>
                      <a:r>
                        <a:rPr sz="120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12.0-</a:t>
                      </a:r>
                      <a:r>
                        <a:rPr sz="1200" spc="-2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14.0</a:t>
                      </a:r>
                      <a:endParaRPr sz="1200">
                        <a:latin typeface="黑体" panose="02010609060101010101" pitchFamily="49" charset="-122"/>
                        <a:cs typeface="黑体" panose="02010609060101010101" pitchFamily="49" charset="-122"/>
                      </a:endParaRPr>
                    </a:p>
                  </a:txBody>
                  <a:tcPr marL="0" marR="0" marT="10539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7" name="object 17"/>
          <p:cNvSpPr txBox="1"/>
          <p:nvPr/>
        </p:nvSpPr>
        <p:spPr>
          <a:xfrm>
            <a:off x="550358" y="481218"/>
            <a:ext cx="919951" cy="22796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技术说明</a:t>
            </a:r>
            <a:r>
              <a:rPr sz="1400" b="1" spc="-5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书</a:t>
            </a:r>
            <a:endParaRPr sz="1400">
              <a:latin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43285" y="3596023"/>
            <a:ext cx="3183323" cy="144081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主要特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性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25120" indent="-286385">
              <a:lnSpc>
                <a:spcPct val="100000"/>
              </a:lnSpc>
              <a:spcBef>
                <a:spcPts val="101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25120" algn="l"/>
                <a:tab pos="325755" algn="l"/>
              </a:tabLst>
            </a:pP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有效改善流变性能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2512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25120" algn="l"/>
                <a:tab pos="32575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对稠化时间及抗压强度影响小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2512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25120" algn="l"/>
                <a:tab pos="32575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适用于淡水或盐水配浆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25120" indent="-28638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25120" algn="l"/>
                <a:tab pos="32575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与大多数COSL</a:t>
            </a: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固井外加剂相容性良好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8611" y="7412748"/>
            <a:ext cx="4054388" cy="149923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包装储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运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30734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包装要求：复合包装袋或按用户要求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包装规格：25kg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/袋或按用户要求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5" dirty="0">
                <a:latin typeface="黑体" panose="02010609060101010101" pitchFamily="49" charset="-122"/>
                <a:cs typeface="黑体" panose="02010609060101010101" pitchFamily="49" charset="-122"/>
              </a:rPr>
              <a:t>贮存条件：贮存在干燥通风处，远离热源、火源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307340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07340" algn="l"/>
                <a:tab pos="307975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保 质 期：24</a:t>
            </a:r>
            <a:r>
              <a:rPr sz="1400" spc="-30" dirty="0">
                <a:latin typeface="黑体" panose="02010609060101010101" pitchFamily="49" charset="-122"/>
                <a:cs typeface="黑体" panose="02010609060101010101" pitchFamily="49" charset="-122"/>
              </a:rPr>
              <a:t>个月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73747" y="5653934"/>
            <a:ext cx="3600443" cy="1191895"/>
          </a:xfrm>
          <a:prstGeom prst="rect">
            <a:avLst/>
          </a:prstGeom>
        </p:spPr>
        <p:txBody>
          <a:bodyPr vert="horz" wrap="square" lIns="0" tIns="12062" rIns="0" bIns="0" rtlCol="0">
            <a:spAutoFit/>
          </a:bodyPr>
          <a:lstStyle/>
          <a:p>
            <a:pPr marL="14605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应用范</a:t>
            </a:r>
            <a:r>
              <a:rPr sz="1600" b="1" spc="-60" dirty="0">
                <a:solidFill>
                  <a:srgbClr val="FF0000"/>
                </a:solidFill>
                <a:latin typeface="宋体" panose="02010600030101010101" pitchFamily="2" charset="-122"/>
                <a:cs typeface="宋体" panose="02010600030101010101" pitchFamily="2" charset="-122"/>
              </a:rPr>
              <a:t>围</a:t>
            </a:r>
            <a:endParaRPr sz="1600">
              <a:latin typeface="宋体" panose="02010600030101010101" pitchFamily="2" charset="-122"/>
              <a:cs typeface="宋体" panose="02010600030101010101" pitchFamily="2" charset="-122"/>
            </a:endParaRPr>
          </a:p>
          <a:p>
            <a:pPr marL="297815" indent="-285115">
              <a:lnSpc>
                <a:spcPct val="100000"/>
              </a:lnSpc>
              <a:spcBef>
                <a:spcPts val="124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推荐温度（BHCT）：≤230℃（≤446℉）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78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推荐加量（BWOC）：0.2-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1.0%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L="297815" indent="-285115">
              <a:lnSpc>
                <a:spcPct val="100000"/>
              </a:lnSpc>
              <a:spcBef>
                <a:spcPts val="5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400" spc="-10" dirty="0">
                <a:latin typeface="黑体" panose="02010609060101010101" pitchFamily="49" charset="-122"/>
                <a:cs typeface="黑体" panose="02010609060101010101" pitchFamily="49" charset="-122"/>
              </a:rPr>
              <a:t>避免与C-FL71L/C-FL72L</a:t>
            </a:r>
            <a:r>
              <a:rPr sz="1400" spc="-20" dirty="0">
                <a:latin typeface="黑体" panose="02010609060101010101" pitchFamily="49" charset="-122"/>
                <a:cs typeface="黑体" panose="02010609060101010101" pitchFamily="49" charset="-122"/>
              </a:rPr>
              <a:t>降失水剂一起使用</a:t>
            </a:r>
            <a:endParaRPr sz="14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418430" y="9348619"/>
            <a:ext cx="1702132" cy="34861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683260">
              <a:lnSpc>
                <a:spcPts val="131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3"/>
              </a:rPr>
              <a:t>www.cosl.com.cn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L="12700">
              <a:lnSpc>
                <a:spcPts val="1310"/>
              </a:lnSpc>
            </a:pPr>
            <a:r>
              <a:rPr sz="1100" spc="-15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中海油田服务股份有限公司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720054" y="9678760"/>
            <a:ext cx="2400507" cy="476885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ts val="1160"/>
              </a:lnSpc>
              <a:spcBef>
                <a:spcPts val="105"/>
              </a:spcBef>
            </a:pPr>
            <a:r>
              <a:rPr sz="1100" spc="-1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河北省廊坊市三河燕郊行宫西大街</a:t>
            </a: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81</a:t>
            </a:r>
            <a:r>
              <a:rPr sz="1100" spc="-50" dirty="0">
                <a:solidFill>
                  <a:srgbClr val="646464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号</a:t>
            </a:r>
            <a:endParaRPr sz="1100">
              <a:latin typeface="黑体" panose="02010609060101010101" pitchFamily="49" charset="-122"/>
              <a:cs typeface="黑体" panose="02010609060101010101" pitchFamily="49" charset="-122"/>
            </a:endParaRPr>
          </a:p>
          <a:p>
            <a:pPr marR="5080" algn="r">
              <a:lnSpc>
                <a:spcPts val="115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  <a:hlinkClick r:id="rId4"/>
              </a:rPr>
              <a:t>zhangxd11@cosl.com.cn</a:t>
            </a:r>
            <a:endParaRPr sz="1100">
              <a:latin typeface="Times New Roman" panose="02020603050405020304"/>
              <a:cs typeface="Times New Roman" panose="02020603050405020304"/>
            </a:endParaRPr>
          </a:p>
          <a:p>
            <a:pPr marR="5080" algn="r">
              <a:lnSpc>
                <a:spcPts val="1310"/>
              </a:lnSpc>
            </a:pPr>
            <a:r>
              <a:rPr sz="1100" spc="-1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+86-10-</a:t>
            </a:r>
            <a:r>
              <a:rPr sz="110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8452</a:t>
            </a:r>
            <a:r>
              <a:rPr sz="1100" spc="15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 </a:t>
            </a:r>
            <a:r>
              <a:rPr sz="1100" spc="-20" dirty="0">
                <a:solidFill>
                  <a:srgbClr val="646464"/>
                </a:solidFill>
                <a:latin typeface="Times New Roman" panose="02020603050405020304"/>
                <a:cs typeface="Times New Roman" panose="02020603050405020304"/>
              </a:rPr>
              <a:t>2344</a:t>
            </a:r>
            <a:endParaRPr sz="1100"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8" y="5718552"/>
            <a:ext cx="7515156" cy="3899475"/>
            <a:chOff x="-1523" y="5719571"/>
            <a:chExt cx="7516495" cy="3900170"/>
          </a:xfrm>
        </p:grpSpPr>
        <p:pic>
          <p:nvPicPr>
            <p:cNvPr id="3" name="object 3"/>
            <p:cNvPicPr/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0" y="5719571"/>
              <a:ext cx="7514844" cy="3899916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-1523" y="6141719"/>
              <a:ext cx="7516495" cy="3476625"/>
            </a:xfrm>
            <a:custGeom>
              <a:avLst/>
              <a:gdLst/>
              <a:ahLst/>
              <a:cxnLst/>
              <a:rect l="l" t="t" r="r" b="b"/>
              <a:pathLst>
                <a:path w="7516495" h="3476625">
                  <a:moveTo>
                    <a:pt x="7516368" y="3476244"/>
                  </a:moveTo>
                  <a:lnTo>
                    <a:pt x="0" y="3476244"/>
                  </a:lnTo>
                  <a:lnTo>
                    <a:pt x="0" y="0"/>
                  </a:lnTo>
                  <a:lnTo>
                    <a:pt x="7516368" y="0"/>
                  </a:lnTo>
                  <a:lnTo>
                    <a:pt x="7516368" y="3476244"/>
                  </a:lnTo>
                  <a:close/>
                </a:path>
              </a:pathLst>
            </a:custGeom>
            <a:solidFill>
              <a:srgbClr val="FFFFFF">
                <a:alpha val="56898"/>
              </a:srgbClr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" name="object 5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983108" y="766434"/>
            <a:ext cx="3095074" cy="1000760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00">
              <a:latin typeface="Times New Roman" panose="02020603050405020304"/>
              <a:cs typeface="Times New Roman" panose="02020603050405020304"/>
            </a:endParaRPr>
          </a:p>
          <a:p>
            <a:pPr marL="413385">
              <a:lnSpc>
                <a:spcPct val="100000"/>
              </a:lnSpc>
              <a:spcBef>
                <a:spcPts val="5"/>
              </a:spcBef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OIL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WELL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CEMENT</a:t>
            </a:r>
            <a:r>
              <a:rPr sz="1400" spc="-2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DISPERSANT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650">
              <a:latin typeface="Calibri" panose="020F0502020204030204"/>
              <a:cs typeface="Calibri" panose="020F0502020204030204"/>
            </a:endParaRPr>
          </a:p>
          <a:p>
            <a:pPr marL="1845945">
              <a:lnSpc>
                <a:spcPct val="100000"/>
              </a:lnSpc>
              <a:spcBef>
                <a:spcPts val="5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2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</a:t>
            </a:r>
            <a:r>
              <a:rPr sz="800" b="1" spc="-1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：</a:t>
            </a:r>
            <a:r>
              <a:rPr sz="800" b="1" spc="-150" dirty="0">
                <a:solidFill>
                  <a:srgbClr val="FFFFFF"/>
                </a:solidFill>
                <a:latin typeface="黑体" panose="02010609060101010101" pitchFamily="49" charset="-122"/>
                <a:cs typeface="黑体" panose="02010609060101010101" pitchFamily="49" charset="-122"/>
              </a:rPr>
              <a:t> 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17525" y="766445"/>
            <a:ext cx="1437640" cy="100520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5079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40"/>
              </a:spcBef>
            </a:pPr>
            <a:endParaRPr sz="2150">
              <a:latin typeface="Times New Roman" panose="02020603050405020304"/>
              <a:cs typeface="Times New Roman" panose="02020603050405020304"/>
            </a:endParaRPr>
          </a:p>
          <a:p>
            <a:pPr marL="408305">
              <a:lnSpc>
                <a:spcPct val="100000"/>
              </a:lnSpc>
              <a:spcBef>
                <a:spcPts val="5"/>
              </a:spcBef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C-</a:t>
            </a:r>
            <a:r>
              <a:rPr sz="2000" spc="-2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F46S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5245" y="2234166"/>
            <a:ext cx="3776942" cy="56578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50" dirty="0">
                <a:latin typeface="Arial" panose="020B0604020202020204"/>
                <a:cs typeface="Arial" panose="020B0604020202020204"/>
              </a:rPr>
              <a:t>C-</a:t>
            </a:r>
            <a:r>
              <a:rPr sz="1200" dirty="0">
                <a:latin typeface="Arial" panose="020B0604020202020204"/>
                <a:cs typeface="Arial" panose="020B0604020202020204"/>
              </a:rPr>
              <a:t>F46S</a:t>
            </a:r>
            <a:r>
              <a:rPr sz="1200" spc="2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2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solid</a:t>
            </a:r>
            <a:r>
              <a:rPr sz="1200" spc="2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form</a:t>
            </a:r>
            <a:r>
              <a:rPr sz="1200" spc="2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24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C-</a:t>
            </a:r>
            <a:r>
              <a:rPr sz="1200" dirty="0">
                <a:latin typeface="Arial" panose="020B0604020202020204"/>
                <a:cs typeface="Arial" panose="020B0604020202020204"/>
              </a:rPr>
              <a:t>F46L,</a:t>
            </a:r>
            <a:r>
              <a:rPr sz="1200" spc="2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which</a:t>
            </a:r>
            <a:r>
              <a:rPr sz="1200" spc="2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reduces</a:t>
            </a:r>
            <a:r>
              <a:rPr sz="1200" spc="26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the </a:t>
            </a:r>
            <a:r>
              <a:rPr sz="1200" dirty="0">
                <a:latin typeface="Arial" panose="020B0604020202020204"/>
                <a:cs typeface="Arial" panose="020B0604020202020204"/>
              </a:rPr>
              <a:t>apparent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viscosity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improve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rheological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property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cement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slurries.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5245" y="3413712"/>
            <a:ext cx="3660758" cy="1744980"/>
          </a:xfrm>
          <a:prstGeom prst="rect">
            <a:avLst/>
          </a:prstGeom>
        </p:spPr>
        <p:txBody>
          <a:bodyPr vert="horz" wrap="square" lIns="0" tIns="123167" rIns="0" bIns="0" rtlCol="0">
            <a:spAutoFit/>
          </a:bodyPr>
          <a:lstStyle/>
          <a:p>
            <a:pPr marL="21590">
              <a:lnSpc>
                <a:spcPct val="100000"/>
              </a:lnSpc>
              <a:spcBef>
                <a:spcPts val="97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marR="497840" indent="-285115">
              <a:lnSpc>
                <a:spcPct val="100000"/>
              </a:lnSpc>
              <a:spcBef>
                <a:spcPts val="65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Effectively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reduces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slurry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viscosity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and </a:t>
            </a:r>
            <a:r>
              <a:rPr sz="1200" dirty="0">
                <a:latin typeface="Arial" panose="020B0604020202020204"/>
                <a:cs typeface="Arial" panose="020B0604020202020204"/>
              </a:rPr>
              <a:t>improve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rheological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properties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marR="86042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Low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influence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on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thickening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time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and </a:t>
            </a:r>
            <a:r>
              <a:rPr sz="1200" dirty="0">
                <a:latin typeface="Arial" panose="020B0604020202020204"/>
                <a:cs typeface="Arial" panose="020B0604020202020204"/>
              </a:rPr>
              <a:t>compressive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strength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Suitable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mixing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fresh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water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salt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water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marR="2216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Good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compatibility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most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COSL</a:t>
            </a:r>
            <a:r>
              <a:rPr sz="1200" spc="-6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cementing additives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2" name="object 12"/>
          <p:cNvGrpSpPr/>
          <p:nvPr/>
        </p:nvGrpSpPr>
        <p:grpSpPr>
          <a:xfrm>
            <a:off x="1436" y="10323806"/>
            <a:ext cx="7558962" cy="48886"/>
            <a:chOff x="-825" y="10325645"/>
            <a:chExt cx="7560309" cy="48895"/>
          </a:xfrm>
        </p:grpSpPr>
        <p:sp>
          <p:nvSpPr>
            <p:cNvPr id="13" name="object 13"/>
            <p:cNvSpPr/>
            <p:nvPr/>
          </p:nvSpPr>
          <p:spPr>
            <a:xfrm>
              <a:off x="-825" y="10361650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/>
            <p:cNvSpPr/>
            <p:nvPr/>
          </p:nvSpPr>
          <p:spPr>
            <a:xfrm>
              <a:off x="-825" y="10325645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889884" y="9394643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83276" y="9559714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4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9535" y="965514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xfrm>
            <a:off x="3508896" y="10465634"/>
            <a:ext cx="545084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6" name="object 16"/>
          <p:cNvSpPr txBox="1"/>
          <p:nvPr/>
        </p:nvSpPr>
        <p:spPr>
          <a:xfrm>
            <a:off x="595245" y="5619910"/>
            <a:ext cx="3971852" cy="997585"/>
          </a:xfrm>
          <a:prstGeom prst="rect">
            <a:avLst/>
          </a:prstGeom>
        </p:spPr>
        <p:txBody>
          <a:bodyPr vert="horz" wrap="square" lIns="0" tIns="118088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3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62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(BHCT):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≤446</a:t>
            </a:r>
            <a:r>
              <a:rPr sz="120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r>
              <a:rPr sz="1200" spc="335" dirty="0">
                <a:latin typeface="MS UI Gothic" panose="020B0600070205080204" charset="-128"/>
                <a:cs typeface="MS UI Gothic" panose="020B0600070205080204" charset="-128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(≤230</a:t>
            </a:r>
            <a:r>
              <a:rPr sz="1200" spc="-10" dirty="0">
                <a:latin typeface="MS UI Gothic" panose="020B0600070205080204" charset="-128"/>
                <a:cs typeface="MS UI Gothic" panose="020B0600070205080204" charset="-128"/>
              </a:rPr>
              <a:t>℃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)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(BWOC):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0.2-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1.0%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using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together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C-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FL71L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68135" y="7213053"/>
            <a:ext cx="6313315" cy="1412240"/>
          </a:xfrm>
          <a:prstGeom prst="rect">
            <a:avLst/>
          </a:prstGeom>
        </p:spPr>
        <p:txBody>
          <a:bodyPr vert="horz" wrap="square" lIns="0" tIns="143484" rIns="0" bIns="0" rtlCol="0">
            <a:spAutoFit/>
          </a:bodyPr>
          <a:lstStyle/>
          <a:p>
            <a:pPr marL="31750">
              <a:lnSpc>
                <a:spcPct val="100000"/>
              </a:lnSpc>
              <a:spcBef>
                <a:spcPts val="1130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78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Composite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bag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client's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25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kg/sx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(55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lb/sx)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client's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marR="508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area.</a:t>
            </a:r>
            <a:r>
              <a:rPr sz="1200" spc="-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flame,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strong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oxidant,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high-temperature environment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Period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validity: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24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months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8" name="object 18"/>
          <p:cNvGraphicFramePr>
            <a:graphicFrameLocks noGrp="1"/>
          </p:cNvGraphicFramePr>
          <p:nvPr/>
        </p:nvGraphicFramePr>
        <p:xfrm>
          <a:off x="4443928" y="3653646"/>
          <a:ext cx="3027680" cy="1638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9910"/>
                <a:gridCol w="1207770"/>
              </a:tblGrid>
              <a:tr h="425450">
                <a:tc gridSpan="2">
                  <a:txBody>
                    <a:bodyPr/>
                    <a:lstStyle/>
                    <a:p>
                      <a:pPr marL="87503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7110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</a:tr>
              <a:tr h="39179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79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0312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462915" marR="147955" indent="-30797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Reddish</a:t>
                      </a:r>
                      <a:r>
                        <a:rPr sz="1050" spc="-3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brown solid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031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108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Density,</a:t>
                      </a:r>
                      <a:r>
                        <a:rPr sz="1050" spc="-3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g/cm</a:t>
                      </a:r>
                      <a:r>
                        <a:rPr sz="975" spc="-15" baseline="21000" dirty="0">
                          <a:latin typeface="Arial" panose="020B0604020202020204"/>
                          <a:cs typeface="Arial" panose="020B0604020202020204"/>
                        </a:rPr>
                        <a:t>3</a:t>
                      </a:r>
                      <a:endParaRPr sz="975" baseline="2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935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1.20</a:t>
                      </a:r>
                      <a:r>
                        <a:rPr sz="1050" spc="-10" dirty="0">
                          <a:latin typeface="黑体" panose="02010609060101010101" pitchFamily="49" charset="-122"/>
                          <a:cs typeface="黑体" panose="02010609060101010101" pitchFamily="49" charset="-122"/>
                        </a:rPr>
                        <a:t>±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0.02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935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4108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pH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(1%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dirty="0">
                          <a:latin typeface="Arial" panose="020B0604020202020204"/>
                          <a:cs typeface="Arial" panose="020B0604020202020204"/>
                        </a:rPr>
                        <a:t>aqueous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solution)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050" spc="-10" dirty="0">
                          <a:latin typeface="Arial" panose="020B0604020202020204"/>
                          <a:cs typeface="Arial" panose="020B0604020202020204"/>
                        </a:rPr>
                        <a:t>12.0-</a:t>
                      </a:r>
                      <a:r>
                        <a:rPr sz="1050" spc="-20" dirty="0">
                          <a:latin typeface="Arial" panose="020B0604020202020204"/>
                          <a:cs typeface="Arial" panose="020B0604020202020204"/>
                        </a:rPr>
                        <a:t>14.0</a:t>
                      </a:r>
                      <a:endParaRPr sz="10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19358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1992</Words>
  <Application>WPS 演示</Application>
  <PresentationFormat>自定义</PresentationFormat>
  <Paragraphs>114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5" baseType="lpstr">
      <vt:lpstr>Arial</vt:lpstr>
      <vt:lpstr>宋体</vt:lpstr>
      <vt:lpstr>Wingdings</vt:lpstr>
      <vt:lpstr>Arial</vt:lpstr>
      <vt:lpstr>Times New Roman</vt:lpstr>
      <vt:lpstr>Impact</vt:lpstr>
      <vt:lpstr>黑体</vt:lpstr>
      <vt:lpstr>Wingdings</vt:lpstr>
      <vt:lpstr>Calibri</vt:lpstr>
      <vt:lpstr>MS UI Gothic</vt:lpstr>
      <vt:lpstr>微软雅黑</vt:lpstr>
      <vt:lpstr>Arial Unicode MS</vt:lpstr>
      <vt:lpstr>1_Office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lingjt</cp:lastModifiedBy>
  <cp:revision>202</cp:revision>
  <dcterms:created xsi:type="dcterms:W3CDTF">2017-02-16T09:46:00Z</dcterms:created>
  <dcterms:modified xsi:type="dcterms:W3CDTF">2024-10-17T08:13:45Z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2052-11.8.2.12085</vt:lpwstr>
  </property>
  <property fmtid="{D5CDD505-2E9C-101B-9397-08002B2CF9AE}" pid="3" name="ICV">
    <vt:lpwstr>7E901C2E2EE94496924FD0768A0DE3B9</vt:lpwstr>
  </property>
</Properties>
</file>