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06" r:id="rId3"/>
    <p:sldId id="305" r:id="rId4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306"/>
            <p14:sldId id="30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3006" y="6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402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5116" y="5704839"/>
            <a:ext cx="7515156" cy="3899475"/>
            <a:chOff x="22859" y="5705855"/>
            <a:chExt cx="751649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22859" y="5705855"/>
              <a:ext cx="7516368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2859" y="6128003"/>
              <a:ext cx="7516495" cy="3476625"/>
            </a:xfrm>
            <a:custGeom>
              <a:avLst/>
              <a:gdLst/>
              <a:ahLst/>
              <a:cxnLst/>
              <a:rect l="l" t="t" r="r" b="b"/>
              <a:pathLst>
                <a:path w="7516495" h="3476625">
                  <a:moveTo>
                    <a:pt x="7516368" y="3476244"/>
                  </a:moveTo>
                  <a:lnTo>
                    <a:pt x="0" y="3476244"/>
                  </a:lnTo>
                  <a:lnTo>
                    <a:pt x="0" y="0"/>
                  </a:lnTo>
                  <a:lnTo>
                    <a:pt x="7516368" y="0"/>
                  </a:lnTo>
                  <a:lnTo>
                    <a:pt x="7516368" y="3476244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977013" y="764911"/>
            <a:ext cx="3095074" cy="989330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2539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675005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油井水泥降失水剂</a:t>
            </a:r>
            <a:endParaRPr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2056765">
              <a:lnSpc>
                <a:spcPct val="100000"/>
              </a:lnSpc>
            </a:pPr>
            <a:r>
              <a:rPr sz="800" b="1" spc="-3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发布日期： </a:t>
            </a:r>
            <a:r>
              <a:rPr sz="800" b="1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10</a:t>
            </a:r>
            <a:endParaRPr sz="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6672" y="2117475"/>
            <a:ext cx="3225860" cy="84963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 marR="5080" algn="just">
              <a:lnSpc>
                <a:spcPct val="130000"/>
              </a:lnSpc>
              <a:spcBef>
                <a:spcPts val="95"/>
              </a:spcBef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C-FL90S是C-FL90L</a:t>
            </a: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的固体粉末，可控制低温至高温水泥浆体系的失水量，特别适合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在盐水中使用。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31756" y="9360771"/>
            <a:ext cx="3917252" cy="759960"/>
          </a:xfrm>
          <a:custGeom>
            <a:avLst/>
            <a:gdLst/>
            <a:ahLst/>
            <a:cxnLst/>
            <a:rect l="l" t="t" r="r" b="b"/>
            <a:pathLst>
              <a:path w="3917950" h="760095">
                <a:moveTo>
                  <a:pt x="3913822" y="760094"/>
                </a:moveTo>
                <a:lnTo>
                  <a:pt x="3809" y="760094"/>
                </a:lnTo>
                <a:lnTo>
                  <a:pt x="2349" y="759802"/>
                </a:lnTo>
                <a:lnTo>
                  <a:pt x="1117" y="758977"/>
                </a:lnTo>
                <a:lnTo>
                  <a:pt x="292" y="757745"/>
                </a:lnTo>
                <a:lnTo>
                  <a:pt x="0" y="756284"/>
                </a:lnTo>
                <a:lnTo>
                  <a:pt x="0" y="3809"/>
                </a:lnTo>
                <a:lnTo>
                  <a:pt x="292" y="2349"/>
                </a:lnTo>
                <a:lnTo>
                  <a:pt x="1117" y="1117"/>
                </a:lnTo>
                <a:lnTo>
                  <a:pt x="2349" y="292"/>
                </a:lnTo>
                <a:lnTo>
                  <a:pt x="3809" y="0"/>
                </a:lnTo>
                <a:lnTo>
                  <a:pt x="3913822" y="0"/>
                </a:lnTo>
                <a:lnTo>
                  <a:pt x="3915283" y="292"/>
                </a:lnTo>
                <a:lnTo>
                  <a:pt x="3916514" y="1117"/>
                </a:lnTo>
                <a:lnTo>
                  <a:pt x="3917340" y="2349"/>
                </a:lnTo>
                <a:lnTo>
                  <a:pt x="3917632" y="3809"/>
                </a:lnTo>
                <a:lnTo>
                  <a:pt x="7619" y="3809"/>
                </a:lnTo>
                <a:lnTo>
                  <a:pt x="3809" y="7619"/>
                </a:lnTo>
                <a:lnTo>
                  <a:pt x="7619" y="7619"/>
                </a:lnTo>
                <a:lnTo>
                  <a:pt x="7619" y="752475"/>
                </a:lnTo>
                <a:lnTo>
                  <a:pt x="3809" y="752475"/>
                </a:lnTo>
                <a:lnTo>
                  <a:pt x="7619" y="756284"/>
                </a:lnTo>
                <a:lnTo>
                  <a:pt x="3917632" y="756284"/>
                </a:lnTo>
                <a:lnTo>
                  <a:pt x="3917340" y="757745"/>
                </a:lnTo>
                <a:lnTo>
                  <a:pt x="3916514" y="758977"/>
                </a:lnTo>
                <a:lnTo>
                  <a:pt x="3915283" y="759802"/>
                </a:lnTo>
                <a:lnTo>
                  <a:pt x="3913822" y="760094"/>
                </a:lnTo>
                <a:close/>
              </a:path>
              <a:path w="3917950" h="760095">
                <a:moveTo>
                  <a:pt x="7619" y="7619"/>
                </a:moveTo>
                <a:lnTo>
                  <a:pt x="3809" y="7619"/>
                </a:lnTo>
                <a:lnTo>
                  <a:pt x="7619" y="3809"/>
                </a:lnTo>
                <a:lnTo>
                  <a:pt x="7619" y="7619"/>
                </a:lnTo>
                <a:close/>
              </a:path>
              <a:path w="3917950" h="760095">
                <a:moveTo>
                  <a:pt x="3910012" y="7619"/>
                </a:moveTo>
                <a:lnTo>
                  <a:pt x="7619" y="7619"/>
                </a:lnTo>
                <a:lnTo>
                  <a:pt x="7619" y="3809"/>
                </a:lnTo>
                <a:lnTo>
                  <a:pt x="3910012" y="3809"/>
                </a:lnTo>
                <a:lnTo>
                  <a:pt x="3910012" y="7619"/>
                </a:lnTo>
                <a:close/>
              </a:path>
              <a:path w="3917950" h="760095">
                <a:moveTo>
                  <a:pt x="3910012" y="756284"/>
                </a:moveTo>
                <a:lnTo>
                  <a:pt x="3910012" y="3809"/>
                </a:lnTo>
                <a:lnTo>
                  <a:pt x="3913822" y="7619"/>
                </a:lnTo>
                <a:lnTo>
                  <a:pt x="3917632" y="7619"/>
                </a:lnTo>
                <a:lnTo>
                  <a:pt x="3917632" y="752475"/>
                </a:lnTo>
                <a:lnTo>
                  <a:pt x="3913822" y="752475"/>
                </a:lnTo>
                <a:lnTo>
                  <a:pt x="3910012" y="756284"/>
                </a:lnTo>
                <a:close/>
              </a:path>
              <a:path w="3917950" h="760095">
                <a:moveTo>
                  <a:pt x="3917632" y="7619"/>
                </a:moveTo>
                <a:lnTo>
                  <a:pt x="3913822" y="7619"/>
                </a:lnTo>
                <a:lnTo>
                  <a:pt x="3910012" y="3809"/>
                </a:lnTo>
                <a:lnTo>
                  <a:pt x="3917632" y="3809"/>
                </a:lnTo>
                <a:lnTo>
                  <a:pt x="3917632" y="7619"/>
                </a:lnTo>
                <a:close/>
              </a:path>
              <a:path w="3917950" h="760095">
                <a:moveTo>
                  <a:pt x="7619" y="756284"/>
                </a:moveTo>
                <a:lnTo>
                  <a:pt x="3809" y="752475"/>
                </a:lnTo>
                <a:lnTo>
                  <a:pt x="7619" y="752475"/>
                </a:lnTo>
                <a:lnTo>
                  <a:pt x="7619" y="756284"/>
                </a:lnTo>
                <a:close/>
              </a:path>
              <a:path w="3917950" h="760095">
                <a:moveTo>
                  <a:pt x="3910012" y="756284"/>
                </a:moveTo>
                <a:lnTo>
                  <a:pt x="7619" y="756284"/>
                </a:lnTo>
                <a:lnTo>
                  <a:pt x="7619" y="752475"/>
                </a:lnTo>
                <a:lnTo>
                  <a:pt x="3910012" y="752475"/>
                </a:lnTo>
                <a:lnTo>
                  <a:pt x="3910012" y="756284"/>
                </a:lnTo>
                <a:close/>
              </a:path>
              <a:path w="3917950" h="760095">
                <a:moveTo>
                  <a:pt x="3917632" y="756284"/>
                </a:moveTo>
                <a:lnTo>
                  <a:pt x="3910012" y="756284"/>
                </a:lnTo>
                <a:lnTo>
                  <a:pt x="3913822" y="752475"/>
                </a:lnTo>
                <a:lnTo>
                  <a:pt x="3917632" y="752475"/>
                </a:lnTo>
                <a:lnTo>
                  <a:pt x="3917632" y="7562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14292" y="9429974"/>
            <a:ext cx="3874714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latin typeface="黑体" panose="02010609060101010101" pitchFamily="49" charset="-122"/>
                <a:cs typeface="黑体" panose="02010609060101010101" pitchFamily="49" charset="-122"/>
              </a:rPr>
              <a:t>本信息仅供参考，</a:t>
            </a:r>
            <a:r>
              <a:rPr sz="1100" spc="-10" dirty="0">
                <a:latin typeface="Times New Roman" panose="02020603050405020304"/>
                <a:cs typeface="Times New Roman" panose="02020603050405020304"/>
              </a:rPr>
              <a:t>COSL</a:t>
            </a: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对该部分的信息不做任何担保和保证。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4292" y="9598981"/>
            <a:ext cx="3657583" cy="45148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100"/>
              </a:spcBef>
            </a:pP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所有涉及到的产品和质量保障应遵守销售条款。本文件中的内容不具法律效应，也不是有效的法律建议。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674" y="10312150"/>
            <a:ext cx="7560233" cy="60314"/>
            <a:chOff x="-1587" y="10313987"/>
            <a:chExt cx="7561580" cy="60325"/>
          </a:xfrm>
        </p:grpSpPr>
        <p:sp>
          <p:nvSpPr>
            <p:cNvPr id="13" name="object 13"/>
            <p:cNvSpPr/>
            <p:nvPr/>
          </p:nvSpPr>
          <p:spPr>
            <a:xfrm>
              <a:off x="-1587" y="10361612"/>
              <a:ext cx="7561580" cy="12700"/>
            </a:xfrm>
            <a:custGeom>
              <a:avLst/>
              <a:gdLst/>
              <a:ahLst/>
              <a:cxnLst/>
              <a:rect l="l" t="t" r="r" b="b"/>
              <a:pathLst>
                <a:path w="7561580" h="12700">
                  <a:moveTo>
                    <a:pt x="7561262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1262" y="0"/>
                  </a:lnTo>
                  <a:lnTo>
                    <a:pt x="7561262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-1587" y="10313987"/>
              <a:ext cx="7561580" cy="24130"/>
            </a:xfrm>
            <a:custGeom>
              <a:avLst/>
              <a:gdLst/>
              <a:ahLst/>
              <a:cxnLst/>
              <a:rect l="l" t="t" r="r" b="b"/>
              <a:pathLst>
                <a:path w="7561580" h="24129">
                  <a:moveTo>
                    <a:pt x="7561262" y="0"/>
                  </a:moveTo>
                  <a:lnTo>
                    <a:pt x="0" y="0"/>
                  </a:lnTo>
                  <a:lnTo>
                    <a:pt x="0" y="11112"/>
                  </a:lnTo>
                  <a:lnTo>
                    <a:pt x="0" y="12700"/>
                  </a:lnTo>
                  <a:lnTo>
                    <a:pt x="0" y="23812"/>
                  </a:lnTo>
                  <a:lnTo>
                    <a:pt x="7561262" y="23812"/>
                  </a:lnTo>
                  <a:lnTo>
                    <a:pt x="7561262" y="12700"/>
                  </a:lnTo>
                  <a:lnTo>
                    <a:pt x="7561262" y="11112"/>
                  </a:lnTo>
                  <a:lnTo>
                    <a:pt x="7561262" y="0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4188069" y="3802971"/>
          <a:ext cx="3171190" cy="1489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0055"/>
                <a:gridCol w="1461135"/>
              </a:tblGrid>
              <a:tr h="508635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理化性</a:t>
                      </a:r>
                      <a:r>
                        <a:rPr sz="1600" b="1" spc="-6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能</a:t>
                      </a:r>
                      <a:endParaRPr sz="16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111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3136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外观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4761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200" spc="-1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黑色粉末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4761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密度, </a:t>
                      </a: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g/cm</a:t>
                      </a:r>
                      <a:r>
                        <a:rPr sz="1125" spc="-15" baseline="220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3</a:t>
                      </a:r>
                      <a:endParaRPr sz="1125" baseline="220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729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1.35±0.05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729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pH值（1%</a:t>
                      </a:r>
                      <a:r>
                        <a:rPr sz="1200" spc="-1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水溶液)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666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6.0-</a:t>
                      </a: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7.0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666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6" name="object 16"/>
          <p:cNvSpPr txBox="1"/>
          <p:nvPr/>
        </p:nvSpPr>
        <p:spPr>
          <a:xfrm>
            <a:off x="550485" y="481561"/>
            <a:ext cx="919951" cy="22796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技术说明</a:t>
            </a:r>
            <a:r>
              <a:rPr sz="1400" b="1" spc="-5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书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6675" y="3596633"/>
            <a:ext cx="2473519" cy="105918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主要特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性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26390" indent="-285115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26390" algn="l"/>
                <a:tab pos="32702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可使用淡水和饱和盐水配浆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2639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26390" algn="l"/>
                <a:tab pos="32702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具有辅助分散的性能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6832" y="7128192"/>
            <a:ext cx="4060736" cy="148526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包装储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1369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13690" algn="l"/>
                <a:tab pos="31432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包装要求：复合包装袋或按用户要求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1369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13690" algn="l"/>
                <a:tab pos="31432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包装规格：25kg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/袋或按用户要求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1369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13690" algn="l"/>
                <a:tab pos="31432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贮存条件：贮存在干燥通风处，远离热源、火源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1369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13690" algn="l"/>
                <a:tab pos="31432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保 质 期：12</a:t>
            </a:r>
            <a:r>
              <a:rPr sz="1400" spc="-30" dirty="0">
                <a:latin typeface="黑体" panose="02010609060101010101" pitchFamily="49" charset="-122"/>
                <a:cs typeface="黑体" panose="02010609060101010101" pitchFamily="49" charset="-122"/>
              </a:rPr>
              <a:t>个月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6675" y="5529502"/>
            <a:ext cx="3689328" cy="1023620"/>
          </a:xfrm>
          <a:prstGeom prst="rect">
            <a:avLst/>
          </a:prstGeom>
        </p:spPr>
        <p:txBody>
          <a:bodyPr vert="horz" wrap="square" lIns="0" tIns="154912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220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应用范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围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97815" indent="-285115">
              <a:lnSpc>
                <a:spcPct val="100000"/>
              </a:lnSpc>
              <a:spcBef>
                <a:spcPts val="10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推荐温度（BHCT）：20-230℃（68-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446℉）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29781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推荐加量（BWOC）：0.7-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3.5%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17525" y="765175"/>
            <a:ext cx="1452880" cy="977900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2539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2500">
              <a:latin typeface="Times New Roman" panose="02020603050405020304"/>
              <a:cs typeface="Times New Roman" panose="02020603050405020304"/>
            </a:endParaRPr>
          </a:p>
          <a:p>
            <a:pPr marL="360680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C-FL90S</a:t>
            </a:r>
            <a:endParaRPr>
              <a:latin typeface="Impact" panose="020B0806030902050204"/>
              <a:cs typeface="Impact" panose="020B0806030902050204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418430" y="9348619"/>
            <a:ext cx="1702132" cy="34861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683260">
              <a:lnSpc>
                <a:spcPts val="131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3"/>
              </a:rPr>
              <a:t>www.cosl.com.cn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ts val="1310"/>
              </a:lnSpc>
            </a:pPr>
            <a:r>
              <a:rPr sz="1100" spc="-15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中海油田服务股份有限公司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20054" y="9678760"/>
            <a:ext cx="2400507" cy="47688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ts val="116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河北省廊坊市三河燕郊行宫西大街</a:t>
            </a: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81</a:t>
            </a:r>
            <a:r>
              <a:rPr sz="1100" spc="-5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号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R="5080" algn="r">
              <a:lnSpc>
                <a:spcPts val="115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4"/>
              </a:rPr>
              <a:t>zhangxd11@cosl.com.cn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ts val="131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+86-10-</a:t>
            </a:r>
            <a:r>
              <a:rPr sz="110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8452</a:t>
            </a:r>
            <a:r>
              <a:rPr sz="1100" spc="15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100" spc="-2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2344</a:t>
            </a:r>
            <a:endParaRPr sz="11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38" y="5718552"/>
            <a:ext cx="7515156" cy="3899475"/>
            <a:chOff x="-1523" y="5719571"/>
            <a:chExt cx="751649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0" y="5719571"/>
              <a:ext cx="7514844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-1523" y="6141719"/>
              <a:ext cx="7516495" cy="3476625"/>
            </a:xfrm>
            <a:custGeom>
              <a:avLst/>
              <a:gdLst/>
              <a:ahLst/>
              <a:cxnLst/>
              <a:rect l="l" t="t" r="r" b="b"/>
              <a:pathLst>
                <a:path w="7516495" h="3476625">
                  <a:moveTo>
                    <a:pt x="7516368" y="3476244"/>
                  </a:moveTo>
                  <a:lnTo>
                    <a:pt x="0" y="3476244"/>
                  </a:lnTo>
                  <a:lnTo>
                    <a:pt x="0" y="0"/>
                  </a:lnTo>
                  <a:lnTo>
                    <a:pt x="7516368" y="0"/>
                  </a:lnTo>
                  <a:lnTo>
                    <a:pt x="7516368" y="3476244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983108" y="766434"/>
            <a:ext cx="3095074" cy="1000760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 panose="02020603050405020304"/>
              <a:cs typeface="Times New Roman" panose="02020603050405020304"/>
            </a:endParaRPr>
          </a:p>
          <a:p>
            <a:pPr marL="90805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OIL</a:t>
            </a:r>
            <a:r>
              <a:rPr sz="1400" spc="-4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WELL</a:t>
            </a:r>
            <a:r>
              <a:rPr sz="1400" spc="-3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CEMENT</a:t>
            </a:r>
            <a:r>
              <a:rPr sz="1400" spc="-4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FLUID</a:t>
            </a:r>
            <a:r>
              <a:rPr sz="1400" spc="-4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LOSS</a:t>
            </a:r>
            <a:r>
              <a:rPr sz="1400" spc="-3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ADDITIVE</a:t>
            </a:r>
            <a:endParaRPr sz="1400"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Calibri" panose="020F0502020204030204"/>
              <a:cs typeface="Calibri" panose="020F0502020204030204"/>
            </a:endParaRPr>
          </a:p>
          <a:p>
            <a:pPr marL="1845945">
              <a:lnSpc>
                <a:spcPct val="100000"/>
              </a:lnSpc>
              <a:spcBef>
                <a:spcPts val="5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Date</a:t>
            </a:r>
            <a:r>
              <a:rPr sz="800" b="1" spc="2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issued</a:t>
            </a:r>
            <a:r>
              <a:rPr sz="800" b="1"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：</a:t>
            </a:r>
            <a:r>
              <a:rPr sz="800" b="1" spc="-15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10</a:t>
            </a:r>
            <a:endParaRPr sz="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7525" y="766445"/>
            <a:ext cx="1423035" cy="1000760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3809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2250">
              <a:latin typeface="Times New Roman" panose="02020603050405020304"/>
              <a:cs typeface="Times New Roman" panose="02020603050405020304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C-FL90S</a:t>
            </a:r>
            <a:endParaRPr sz="2000">
              <a:latin typeface="Impact" panose="020B0806030902050204"/>
              <a:cs typeface="Impact" panose="020B080603090205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5245" y="2479233"/>
            <a:ext cx="3881062" cy="750570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 panose="020B0604020202020204"/>
                <a:cs typeface="Arial" panose="020B0604020202020204"/>
              </a:rPr>
              <a:t>C-FL90S</a:t>
            </a:r>
            <a:r>
              <a:rPr sz="1200" spc="10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1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1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solid</a:t>
            </a:r>
            <a:r>
              <a:rPr sz="1200" spc="1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form</a:t>
            </a:r>
            <a:r>
              <a:rPr sz="1200" spc="1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1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C-FL90L,</a:t>
            </a:r>
            <a:r>
              <a:rPr sz="1200" spc="114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which</a:t>
            </a:r>
            <a:r>
              <a:rPr sz="1200" spc="114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114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used</a:t>
            </a:r>
            <a:r>
              <a:rPr sz="1200" spc="114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to </a:t>
            </a:r>
            <a:r>
              <a:rPr sz="1200" spc="80" dirty="0">
                <a:latin typeface="Arial" panose="020B0604020202020204"/>
                <a:cs typeface="Arial" panose="020B0604020202020204"/>
              </a:rPr>
              <a:t>control</a:t>
            </a:r>
            <a:r>
              <a:rPr sz="1200" spc="21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65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2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80" dirty="0">
                <a:latin typeface="Arial" panose="020B0604020202020204"/>
                <a:cs typeface="Arial" panose="020B0604020202020204"/>
              </a:rPr>
              <a:t>fluid</a:t>
            </a:r>
            <a:r>
              <a:rPr sz="1200" spc="2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75" dirty="0">
                <a:latin typeface="Arial" panose="020B0604020202020204"/>
                <a:cs typeface="Arial" panose="020B0604020202020204"/>
              </a:rPr>
              <a:t>loss</a:t>
            </a:r>
            <a:r>
              <a:rPr sz="1200" spc="2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2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85" dirty="0">
                <a:latin typeface="Arial" panose="020B0604020202020204"/>
                <a:cs typeface="Arial" panose="020B0604020202020204"/>
              </a:rPr>
              <a:t>cement</a:t>
            </a:r>
            <a:r>
              <a:rPr sz="1200" spc="2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85" dirty="0">
                <a:latin typeface="Arial" panose="020B0604020202020204"/>
                <a:cs typeface="Arial" panose="020B0604020202020204"/>
              </a:rPr>
              <a:t>slurries</a:t>
            </a:r>
            <a:r>
              <a:rPr sz="1200" spc="2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75" dirty="0">
                <a:latin typeface="Arial" panose="020B0604020202020204"/>
                <a:cs typeface="Arial" panose="020B0604020202020204"/>
              </a:rPr>
              <a:t>from</a:t>
            </a:r>
            <a:r>
              <a:rPr sz="1200" spc="2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40" dirty="0">
                <a:latin typeface="Arial" panose="020B0604020202020204"/>
                <a:cs typeface="Arial" panose="020B0604020202020204"/>
              </a:rPr>
              <a:t>low </a:t>
            </a:r>
            <a:r>
              <a:rPr sz="1200" spc="45" dirty="0">
                <a:latin typeface="Arial" panose="020B0604020202020204"/>
                <a:cs typeface="Arial" panose="020B0604020202020204"/>
              </a:rPr>
              <a:t>temperature</a:t>
            </a:r>
            <a:r>
              <a:rPr sz="1200" spc="1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16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high</a:t>
            </a:r>
            <a:r>
              <a:rPr sz="1200" spc="15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45" dirty="0">
                <a:latin typeface="Arial" panose="020B0604020202020204"/>
                <a:cs typeface="Arial" panose="020B0604020202020204"/>
              </a:rPr>
              <a:t>temperature,</a:t>
            </a:r>
            <a:r>
              <a:rPr sz="1200" spc="16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45" dirty="0">
                <a:latin typeface="Arial" panose="020B0604020202020204"/>
                <a:cs typeface="Arial" panose="020B0604020202020204"/>
              </a:rPr>
              <a:t>especially</a:t>
            </a:r>
            <a:r>
              <a:rPr sz="1200" spc="16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suitable </a:t>
            </a:r>
            <a:r>
              <a:rPr sz="1200" dirty="0">
                <a:latin typeface="Arial" panose="020B0604020202020204"/>
                <a:cs typeface="Arial" panose="020B0604020202020204"/>
              </a:rPr>
              <a:t>used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salt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water.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5245" y="3568229"/>
            <a:ext cx="3644251" cy="1006475"/>
          </a:xfrm>
          <a:prstGeom prst="rect">
            <a:avLst/>
          </a:prstGeom>
        </p:spPr>
        <p:txBody>
          <a:bodyPr vert="horz" wrap="square" lIns="0" tIns="123167" rIns="0" bIns="0" rtlCol="0">
            <a:spAutoFit/>
          </a:bodyPr>
          <a:lstStyle/>
          <a:p>
            <a:pPr marL="21590">
              <a:lnSpc>
                <a:spcPct val="100000"/>
              </a:lnSpc>
              <a:spcBef>
                <a:spcPts val="970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FEATURES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marR="5080" indent="-285115">
              <a:lnSpc>
                <a:spcPct val="100000"/>
              </a:lnSpc>
              <a:spcBef>
                <a:spcPts val="65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Suitable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mixing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with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fresh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water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saturated </a:t>
            </a:r>
            <a:r>
              <a:rPr sz="1200" dirty="0">
                <a:latin typeface="Arial" panose="020B0604020202020204"/>
                <a:cs typeface="Arial" panose="020B0604020202020204"/>
              </a:rPr>
              <a:t>salt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water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Asists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disperse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ccement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slurry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26809" y="9613888"/>
            <a:ext cx="3917887" cy="530765"/>
          </a:xfrm>
          <a:custGeom>
            <a:avLst/>
            <a:gdLst/>
            <a:ahLst/>
            <a:cxnLst/>
            <a:rect l="l" t="t" r="r" b="b"/>
            <a:pathLst>
              <a:path w="3918585" h="530859">
                <a:moveTo>
                  <a:pt x="3914203" y="530847"/>
                </a:moveTo>
                <a:lnTo>
                  <a:pt x="3809" y="530847"/>
                </a:lnTo>
                <a:lnTo>
                  <a:pt x="2362" y="530555"/>
                </a:lnTo>
                <a:lnTo>
                  <a:pt x="1117" y="529729"/>
                </a:lnTo>
                <a:lnTo>
                  <a:pt x="292" y="528497"/>
                </a:lnTo>
                <a:lnTo>
                  <a:pt x="0" y="527037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20"/>
                </a:lnTo>
                <a:lnTo>
                  <a:pt x="7619" y="7620"/>
                </a:lnTo>
                <a:lnTo>
                  <a:pt x="7619" y="523227"/>
                </a:lnTo>
                <a:lnTo>
                  <a:pt x="3809" y="523227"/>
                </a:lnTo>
                <a:lnTo>
                  <a:pt x="7619" y="527037"/>
                </a:lnTo>
                <a:lnTo>
                  <a:pt x="3918013" y="527037"/>
                </a:lnTo>
                <a:lnTo>
                  <a:pt x="3917721" y="528497"/>
                </a:lnTo>
                <a:lnTo>
                  <a:pt x="3916895" y="529729"/>
                </a:lnTo>
                <a:lnTo>
                  <a:pt x="3915664" y="530555"/>
                </a:lnTo>
                <a:lnTo>
                  <a:pt x="3914203" y="530847"/>
                </a:lnTo>
                <a:close/>
              </a:path>
              <a:path w="3918585" h="530859">
                <a:moveTo>
                  <a:pt x="7619" y="7620"/>
                </a:moveTo>
                <a:lnTo>
                  <a:pt x="3809" y="7620"/>
                </a:lnTo>
                <a:lnTo>
                  <a:pt x="7619" y="3809"/>
                </a:lnTo>
                <a:lnTo>
                  <a:pt x="7619" y="7620"/>
                </a:lnTo>
                <a:close/>
              </a:path>
              <a:path w="3918585" h="530859">
                <a:moveTo>
                  <a:pt x="3910393" y="7620"/>
                </a:moveTo>
                <a:lnTo>
                  <a:pt x="7619" y="7620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20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3910393" y="3809"/>
                </a:lnTo>
                <a:lnTo>
                  <a:pt x="3914203" y="7620"/>
                </a:lnTo>
                <a:lnTo>
                  <a:pt x="3918013" y="7620"/>
                </a:lnTo>
                <a:lnTo>
                  <a:pt x="3918013" y="523227"/>
                </a:lnTo>
                <a:lnTo>
                  <a:pt x="391420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7620"/>
                </a:moveTo>
                <a:lnTo>
                  <a:pt x="3914203" y="7620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20"/>
                </a:lnTo>
                <a:close/>
              </a:path>
              <a:path w="3918585" h="530859">
                <a:moveTo>
                  <a:pt x="7619" y="527037"/>
                </a:moveTo>
                <a:lnTo>
                  <a:pt x="3809" y="523227"/>
                </a:lnTo>
                <a:lnTo>
                  <a:pt x="7619" y="523227"/>
                </a:lnTo>
                <a:lnTo>
                  <a:pt x="7619" y="527037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7619" y="527037"/>
                </a:lnTo>
                <a:lnTo>
                  <a:pt x="7619" y="523227"/>
                </a:lnTo>
                <a:lnTo>
                  <a:pt x="391039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527037"/>
                </a:moveTo>
                <a:lnTo>
                  <a:pt x="3910393" y="527037"/>
                </a:lnTo>
                <a:lnTo>
                  <a:pt x="3914203" y="523227"/>
                </a:lnTo>
                <a:lnTo>
                  <a:pt x="3918013" y="523227"/>
                </a:lnTo>
                <a:lnTo>
                  <a:pt x="3918013" y="5270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2" name="object 12"/>
          <p:cNvGrpSpPr/>
          <p:nvPr/>
        </p:nvGrpSpPr>
        <p:grpSpPr>
          <a:xfrm>
            <a:off x="1436" y="10312771"/>
            <a:ext cx="7558962" cy="60314"/>
            <a:chOff x="-825" y="10314609"/>
            <a:chExt cx="7560309" cy="60325"/>
          </a:xfrm>
        </p:grpSpPr>
        <p:sp>
          <p:nvSpPr>
            <p:cNvPr id="13" name="object 13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-825" y="10314609"/>
              <a:ext cx="7560309" cy="24130"/>
            </a:xfrm>
            <a:custGeom>
              <a:avLst/>
              <a:gdLst/>
              <a:ahLst/>
              <a:cxnLst/>
              <a:rect l="l" t="t" r="r" b="b"/>
              <a:pathLst>
                <a:path w="7560309" h="24129">
                  <a:moveTo>
                    <a:pt x="7559992" y="11036"/>
                  </a:moveTo>
                  <a:lnTo>
                    <a:pt x="7545184" y="11036"/>
                  </a:lnTo>
                  <a:lnTo>
                    <a:pt x="7545184" y="0"/>
                  </a:lnTo>
                  <a:lnTo>
                    <a:pt x="825" y="0"/>
                  </a:lnTo>
                  <a:lnTo>
                    <a:pt x="825" y="11036"/>
                  </a:lnTo>
                  <a:lnTo>
                    <a:pt x="0" y="11036"/>
                  </a:lnTo>
                  <a:lnTo>
                    <a:pt x="0" y="23736"/>
                  </a:lnTo>
                  <a:lnTo>
                    <a:pt x="7559992" y="23736"/>
                  </a:lnTo>
                  <a:lnTo>
                    <a:pt x="7559992" y="11036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512265" y="588513"/>
            <a:ext cx="1427861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Technical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Data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spc="-10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Sheet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889884" y="9394643"/>
            <a:ext cx="1092005" cy="153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3"/>
              </a:rPr>
              <a:t>www.cosl.com.cn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83276" y="9559714"/>
            <a:ext cx="2198613" cy="74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Oilfield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Services</a:t>
            </a:r>
            <a:r>
              <a:rPr sz="1000" b="1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Limited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No.81,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Xinggong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West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Street,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Yanjiao,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Sanhe,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Hebei,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4"/>
              </a:rPr>
              <a:t>zhangxd11@cosl.com.cn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+86-10-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8452</a:t>
            </a:r>
            <a:r>
              <a:rPr sz="1000" spc="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2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2344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9535" y="9655147"/>
            <a:ext cx="3731864" cy="433705"/>
          </a:xfrm>
          <a:prstGeom prst="rect">
            <a:avLst/>
          </a:prstGeom>
        </p:spPr>
        <p:txBody>
          <a:bodyPr vert="horz" wrap="square" lIns="0" tIns="3809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supplied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solely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purposes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COSL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makes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no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either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expressed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implied,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with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respect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to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accuracy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use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data.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All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product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shall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governed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Standard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Terms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Sale.</a:t>
            </a:r>
            <a:endParaRPr sz="7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700" dirty="0">
                <a:latin typeface="Arial" panose="020B0604020202020204"/>
                <a:cs typeface="Arial" panose="020B0604020202020204"/>
              </a:rPr>
              <a:t>Nothing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document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advice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substitute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competent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advice.</a:t>
            </a:r>
            <a:endParaRPr sz="7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6" name="object 16"/>
          <p:cNvSpPr txBox="1"/>
          <p:nvPr/>
        </p:nvSpPr>
        <p:spPr>
          <a:xfrm>
            <a:off x="595245" y="5098957"/>
            <a:ext cx="4223902" cy="812165"/>
          </a:xfrm>
          <a:prstGeom prst="rect">
            <a:avLst/>
          </a:prstGeom>
        </p:spPr>
        <p:txBody>
          <a:bodyPr vert="horz" wrap="square" lIns="0" tIns="11681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20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APPLICATION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62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(BHCT):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68</a:t>
            </a:r>
            <a:r>
              <a:rPr sz="1200" spc="-1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-446</a:t>
            </a:r>
            <a:r>
              <a:rPr sz="1200" dirty="0">
                <a:latin typeface="MS UI Gothic" panose="020B0600070205080204" charset="-128"/>
                <a:cs typeface="MS UI Gothic" panose="020B0600070205080204" charset="-128"/>
              </a:rPr>
              <a:t>℉</a:t>
            </a:r>
            <a:r>
              <a:rPr sz="1200" spc="25" dirty="0">
                <a:latin typeface="MS UI Gothic" panose="020B0600070205080204" charset="-128"/>
                <a:cs typeface="MS UI Gothic" panose="020B0600070205080204" charset="-128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(20-230</a:t>
            </a:r>
            <a:r>
              <a:rPr sz="1200" spc="-10" dirty="0">
                <a:latin typeface="MS UI Gothic" panose="020B0600070205080204" charset="-128"/>
                <a:cs typeface="MS UI Gothic" panose="020B0600070205080204" charset="-128"/>
              </a:rPr>
              <a:t>℃</a:t>
            </a:r>
            <a:r>
              <a:rPr sz="1200" spc="-10" dirty="0">
                <a:latin typeface="Calibri" panose="020F0502020204030204"/>
                <a:cs typeface="Calibri" panose="020F0502020204030204"/>
              </a:rPr>
              <a:t>)</a:t>
            </a:r>
            <a:endParaRPr sz="1200">
              <a:latin typeface="Calibri" panose="020F0502020204030204"/>
              <a:cs typeface="Calibri" panose="020F0502020204030204"/>
            </a:endParaRPr>
          </a:p>
          <a:p>
            <a:pPr marL="297815" indent="-285115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dosage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(BWOC):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0.7-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3.5%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8135" y="6734882"/>
            <a:ext cx="6313315" cy="1412240"/>
          </a:xfrm>
          <a:prstGeom prst="rect">
            <a:avLst/>
          </a:prstGeom>
        </p:spPr>
        <p:txBody>
          <a:bodyPr vert="horz" wrap="square" lIns="0" tIns="143484" rIns="0" bIns="0" rtlCol="0">
            <a:spAutoFit/>
          </a:bodyPr>
          <a:lstStyle/>
          <a:p>
            <a:pPr marL="31750">
              <a:lnSpc>
                <a:spcPct val="100000"/>
              </a:lnSpc>
              <a:spcBef>
                <a:spcPts val="1130"/>
              </a:spcBef>
            </a:pPr>
            <a:r>
              <a:rPr sz="1600" b="1" spc="-2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PACKAGE</a:t>
            </a:r>
            <a:r>
              <a:rPr sz="1600" b="1" spc="-4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&amp;</a:t>
            </a:r>
            <a:r>
              <a:rPr sz="1600" b="1" spc="-3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STORAGE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78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Specifications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packaging: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Composite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bag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client's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Packing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size: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25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kg/sx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(55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lb/sx)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client's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marR="508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Storage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conditions: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Store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dry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area.</a:t>
            </a:r>
            <a:r>
              <a:rPr sz="1200" spc="-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Avoid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open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flame,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strong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oxidant,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high-temperature environment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Period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validity: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12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months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4539174" y="3565270"/>
          <a:ext cx="2884805" cy="1546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3505"/>
                <a:gridCol w="1511300"/>
              </a:tblGrid>
              <a:tr h="509270">
                <a:tc gridSpan="2">
                  <a:txBody>
                    <a:bodyPr/>
                    <a:lstStyle/>
                    <a:p>
                      <a:pPr marL="80391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Specification</a:t>
                      </a:r>
                      <a:endParaRPr sz="16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130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2825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Appearance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457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Black</a:t>
                      </a: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powder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457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41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Density,</a:t>
                      </a:r>
                      <a:r>
                        <a:rPr sz="1050" spc="-3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g/cm</a:t>
                      </a:r>
                      <a:r>
                        <a:rPr sz="975" spc="-15" baseline="21000" dirty="0">
                          <a:latin typeface="Arial" panose="020B0604020202020204"/>
                          <a:cs typeface="Arial" panose="020B0604020202020204"/>
                        </a:rPr>
                        <a:t>3</a:t>
                      </a:r>
                      <a:endParaRPr sz="975" baseline="21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57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1.35</a:t>
                      </a:r>
                      <a:r>
                        <a:rPr sz="105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±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0.05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57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410845">
                <a:tc>
                  <a:txBody>
                    <a:bodyPr/>
                    <a:lstStyle/>
                    <a:p>
                      <a:pPr marL="430530" marR="178435" indent="-2444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pH</a:t>
                      </a:r>
                      <a:r>
                        <a:rPr sz="1050" spc="-1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(1%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 aqueous solution)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39362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6.0-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7.0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1935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1817</Words>
  <Application>WPS 演示</Application>
  <PresentationFormat>自定义</PresentationFormat>
  <Paragraphs>109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5" baseType="lpstr">
      <vt:lpstr>Arial</vt:lpstr>
      <vt:lpstr>宋体</vt:lpstr>
      <vt:lpstr>Wingdings</vt:lpstr>
      <vt:lpstr>Arial</vt:lpstr>
      <vt:lpstr>Times New Roman</vt:lpstr>
      <vt:lpstr>黑体</vt:lpstr>
      <vt:lpstr>Wingdings</vt:lpstr>
      <vt:lpstr>Impact</vt:lpstr>
      <vt:lpstr>Calibri</vt:lpstr>
      <vt:lpstr>MS UI Gothic</vt:lpstr>
      <vt:lpstr>微软雅黑</vt:lpstr>
      <vt:lpstr>Arial Unicode MS</vt:lpstr>
      <vt:lpstr>1_Office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lingjt</cp:lastModifiedBy>
  <cp:revision>200</cp:revision>
  <dcterms:created xsi:type="dcterms:W3CDTF">2017-02-16T09:46:00Z</dcterms:created>
  <dcterms:modified xsi:type="dcterms:W3CDTF">2024-10-17T08:08:26Z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2052-11.8.2.12085</vt:lpwstr>
  </property>
  <property fmtid="{D5CDD505-2E9C-101B-9397-08002B2CF9AE}" pid="3" name="ICV">
    <vt:lpwstr>7E901C2E2EE94496924FD0768A0DE3B9</vt:lpwstr>
  </property>
</Properties>
</file>