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2" r:id="rId3"/>
  </p:sldIdLst>
  <p:sldSz cx="7559675" cy="1069149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黑体+Arial/表格居中" id="{C792F890-D46E-495E-A3C8-B70F969C80CA}">
          <p14:sldIdLst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C2"/>
    <a:srgbClr val="DD0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2" d="100"/>
          <a:sy n="142" d="100"/>
        </p:scale>
        <p:origin x="48" y="-612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B93A4-626E-4E99-AE60-E919648C58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0243B-B723-491D-9616-FF82855C5BB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451" y="3314363"/>
            <a:ext cx="6431123" cy="2245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904" y="5987237"/>
            <a:ext cx="5296219" cy="2672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spc="-15" dirty="0"/>
              <a:t> </a:t>
            </a:r>
            <a:r>
              <a:rPr dirty="0"/>
              <a:t>1</a:t>
            </a:r>
            <a:r>
              <a:rPr spc="-1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0" dirty="0"/>
              <a:t>1</a:t>
            </a:r>
            <a:endParaRPr spc="-5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spc="-15" dirty="0"/>
              <a:t> </a:t>
            </a:r>
            <a:r>
              <a:rPr dirty="0"/>
              <a:t>1</a:t>
            </a:r>
            <a:r>
              <a:rPr spc="-1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0" dirty="0"/>
              <a:t>1</a:t>
            </a:r>
            <a:endParaRPr spc="-5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301" y="2459044"/>
            <a:ext cx="3291221" cy="70563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6503" y="2459044"/>
            <a:ext cx="3291221" cy="70563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spc="-15" dirty="0"/>
              <a:t> </a:t>
            </a:r>
            <a:r>
              <a:rPr dirty="0"/>
              <a:t>1</a:t>
            </a:r>
            <a:r>
              <a:rPr spc="-1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0" dirty="0"/>
              <a:t>1</a:t>
            </a:r>
            <a:endParaRPr spc="-5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spc="-15" dirty="0"/>
              <a:t> </a:t>
            </a:r>
            <a:r>
              <a:rPr dirty="0"/>
              <a:t>1</a:t>
            </a:r>
            <a:r>
              <a:rPr spc="-1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0" dirty="0"/>
              <a:t>1</a:t>
            </a:r>
            <a:endParaRPr spc="-5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spc="-15" dirty="0"/>
              <a:t> </a:t>
            </a:r>
            <a:r>
              <a:rPr dirty="0"/>
              <a:t>1</a:t>
            </a:r>
            <a:r>
              <a:rPr spc="-1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0" dirty="0"/>
              <a:t>1</a:t>
            </a:r>
            <a:endParaRPr spc="-5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296" y="5718552"/>
            <a:ext cx="7519526" cy="38992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301" y="427660"/>
            <a:ext cx="6809425" cy="1710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301" y="2459044"/>
            <a:ext cx="6809425" cy="70563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08921" y="10466192"/>
            <a:ext cx="545058" cy="139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spc="-15" dirty="0"/>
              <a:t> </a:t>
            </a:r>
            <a:r>
              <a:rPr dirty="0"/>
              <a:t>1</a:t>
            </a:r>
            <a:r>
              <a:rPr spc="-1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0" dirty="0"/>
              <a:t>1</a:t>
            </a:r>
            <a:endParaRPr spc="-5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301" y="9943090"/>
            <a:ext cx="1740186" cy="53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7540" y="9943090"/>
            <a:ext cx="1740186" cy="53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165">
        <a:defRPr>
          <a:latin typeface="+mn-lt"/>
          <a:ea typeface="+mn-ea"/>
          <a:cs typeface="+mn-cs"/>
        </a:defRPr>
      </a:lvl5pPr>
      <a:lvl6pPr marL="2285365">
        <a:defRPr>
          <a:latin typeface="+mn-lt"/>
          <a:ea typeface="+mn-ea"/>
          <a:cs typeface="+mn-cs"/>
        </a:defRPr>
      </a:lvl6pPr>
      <a:lvl7pPr marL="2742565">
        <a:defRPr>
          <a:latin typeface="+mn-lt"/>
          <a:ea typeface="+mn-ea"/>
          <a:cs typeface="+mn-cs"/>
        </a:defRPr>
      </a:lvl7pPr>
      <a:lvl8pPr marL="3199765">
        <a:defRPr>
          <a:latin typeface="+mn-lt"/>
          <a:ea typeface="+mn-ea"/>
          <a:cs typeface="+mn-cs"/>
        </a:defRPr>
      </a:lvl8pPr>
      <a:lvl9pPr marL="365696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165">
        <a:defRPr>
          <a:latin typeface="+mn-lt"/>
          <a:ea typeface="+mn-ea"/>
          <a:cs typeface="+mn-cs"/>
        </a:defRPr>
      </a:lvl5pPr>
      <a:lvl6pPr marL="2285365">
        <a:defRPr>
          <a:latin typeface="+mn-lt"/>
          <a:ea typeface="+mn-ea"/>
          <a:cs typeface="+mn-cs"/>
        </a:defRPr>
      </a:lvl6pPr>
      <a:lvl7pPr marL="2742565">
        <a:defRPr>
          <a:latin typeface="+mn-lt"/>
          <a:ea typeface="+mn-ea"/>
          <a:cs typeface="+mn-cs"/>
        </a:defRPr>
      </a:lvl7pPr>
      <a:lvl8pPr marL="3199765">
        <a:defRPr>
          <a:latin typeface="+mn-lt"/>
          <a:ea typeface="+mn-ea"/>
          <a:cs typeface="+mn-cs"/>
        </a:defRPr>
      </a:lvl8pPr>
      <a:lvl9pPr marL="365696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hyperlink" Target="mailto:zhangxd11@cosl.com.cn" TargetMode="External"/><Relationship Id="rId2" Type="http://schemas.openxmlformats.org/officeDocument/2006/relationships/hyperlink" Target="http://www.cosl.com.cn/" TargetMode="Externa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592" y="6126911"/>
            <a:ext cx="7515156" cy="3476006"/>
          </a:xfrm>
          <a:custGeom>
            <a:avLst/>
            <a:gdLst/>
            <a:ahLst/>
            <a:cxnLst/>
            <a:rect l="l" t="t" r="r" b="b"/>
            <a:pathLst>
              <a:path w="7516495" h="3476625">
                <a:moveTo>
                  <a:pt x="7516368" y="3476244"/>
                </a:moveTo>
                <a:lnTo>
                  <a:pt x="0" y="3476244"/>
                </a:lnTo>
                <a:lnTo>
                  <a:pt x="0" y="0"/>
                </a:lnTo>
                <a:lnTo>
                  <a:pt x="7516368" y="0"/>
                </a:lnTo>
                <a:lnTo>
                  <a:pt x="7516368" y="3476244"/>
                </a:lnTo>
                <a:close/>
              </a:path>
            </a:pathLst>
          </a:custGeom>
          <a:solidFill>
            <a:srgbClr val="FFFFFF">
              <a:alpha val="568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261" y="10402493"/>
            <a:ext cx="7557693" cy="288239"/>
          </a:xfrm>
          <a:custGeom>
            <a:avLst/>
            <a:gdLst/>
            <a:ahLst/>
            <a:cxnLst/>
            <a:rect l="l" t="t" r="r" b="b"/>
            <a:pathLst>
              <a:path w="7559040" h="288290">
                <a:moveTo>
                  <a:pt x="7559040" y="288035"/>
                </a:moveTo>
                <a:lnTo>
                  <a:pt x="0" y="288035"/>
                </a:lnTo>
                <a:lnTo>
                  <a:pt x="0" y="0"/>
                </a:lnTo>
                <a:lnTo>
                  <a:pt x="7559040" y="0"/>
                </a:lnTo>
                <a:lnTo>
                  <a:pt x="7559040" y="288035"/>
                </a:lnTo>
                <a:close/>
              </a:path>
            </a:pathLst>
          </a:custGeom>
          <a:solidFill>
            <a:srgbClr val="0075C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217983" y="911189"/>
            <a:ext cx="1842188" cy="71919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17525" y="766445"/>
            <a:ext cx="1753870" cy="999490"/>
          </a:xfrm>
          <a:prstGeom prst="rect">
            <a:avLst/>
          </a:prstGeom>
          <a:solidFill>
            <a:srgbClr val="DD002B"/>
          </a:solidFill>
        </p:spPr>
        <p:txBody>
          <a:bodyPr vert="horz" wrap="square" lIns="0" tIns="3809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Times New Roman" panose="02020603050405020304"/>
              <a:cs typeface="Times New Roman" panose="02020603050405020304"/>
            </a:endParaRPr>
          </a:p>
          <a:p>
            <a:pPr marL="486410">
              <a:lnSpc>
                <a:spcPct val="100000"/>
              </a:lnSpc>
            </a:pPr>
            <a:r>
              <a:rPr spc="-10" dirty="0">
                <a:solidFill>
                  <a:srgbClr val="FFFFFF"/>
                </a:solidFill>
                <a:latin typeface="Impact" panose="020B0806030902050204"/>
                <a:cs typeface="Impact" panose="020B0806030902050204"/>
              </a:rPr>
              <a:t>PF-</a:t>
            </a:r>
            <a:r>
              <a:rPr dirty="0">
                <a:solidFill>
                  <a:srgbClr val="FFFFFF"/>
                </a:solidFill>
                <a:latin typeface="Impact" panose="020B0806030902050204"/>
                <a:cs typeface="Impact" panose="020B0806030902050204"/>
              </a:rPr>
              <a:t>EMUL</a:t>
            </a:r>
            <a:r>
              <a:rPr spc="15" dirty="0">
                <a:solidFill>
                  <a:srgbClr val="FFFFFF"/>
                </a:solidFill>
                <a:latin typeface="Impact" panose="020B0806030902050204"/>
                <a:cs typeface="Impact" panose="020B0806030902050204"/>
              </a:rPr>
              <a:t> </a:t>
            </a:r>
            <a:r>
              <a:rPr spc="-25" dirty="0">
                <a:solidFill>
                  <a:srgbClr val="FFFFFF"/>
                </a:solidFill>
                <a:latin typeface="Impact" panose="020B0806030902050204"/>
                <a:cs typeface="Impact" panose="020B0806030902050204"/>
              </a:rPr>
              <a:t>HT</a:t>
            </a:r>
            <a:endParaRPr>
              <a:latin typeface="Impact" panose="020B0806030902050204"/>
              <a:cs typeface="Impact" panose="020B080603090205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61950" y="766434"/>
            <a:ext cx="2816358" cy="999490"/>
          </a:xfrm>
          <a:prstGeom prst="rect">
            <a:avLst/>
          </a:prstGeom>
          <a:solidFill>
            <a:srgbClr val="0075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50">
              <a:latin typeface="Times New Roman" panose="02020603050405020304"/>
              <a:cs typeface="Times New Roman" panose="02020603050405020304"/>
            </a:endParaRPr>
          </a:p>
          <a:p>
            <a:pPr marL="742950" marR="694055">
              <a:lnSpc>
                <a:spcPct val="100000"/>
              </a:lnSpc>
            </a:pPr>
            <a:r>
              <a:rPr spc="-10" dirty="0">
                <a:solidFill>
                  <a:srgbClr val="FFFF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非水基钻井液高温主乳化剂</a:t>
            </a:r>
            <a:endParaRPr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1704975">
              <a:lnSpc>
                <a:spcPct val="100000"/>
              </a:lnSpc>
              <a:spcBef>
                <a:spcPts val="295"/>
              </a:spcBef>
            </a:pPr>
            <a:r>
              <a:rPr sz="800" b="1" spc="5" dirty="0">
                <a:solidFill>
                  <a:srgbClr val="FFFF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发布日期： </a:t>
            </a:r>
            <a:r>
              <a:rPr sz="800" b="1" spc="-10" dirty="0">
                <a:solidFill>
                  <a:srgbClr val="FFFF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2024-6-</a:t>
            </a:r>
            <a:r>
              <a:rPr sz="800" b="1" spc="-25" dirty="0">
                <a:solidFill>
                  <a:srgbClr val="FFFFFF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10</a:t>
            </a:r>
            <a:endParaRPr sz="800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18430" y="9348619"/>
            <a:ext cx="1702132" cy="348615"/>
          </a:xfrm>
          <a:prstGeom prst="rect">
            <a:avLst/>
          </a:prstGeom>
        </p:spPr>
        <p:txBody>
          <a:bodyPr vert="horz" wrap="square" lIns="0" tIns="13332" rIns="0" bIns="0" rtlCol="0">
            <a:spAutoFit/>
          </a:bodyPr>
          <a:lstStyle/>
          <a:p>
            <a:pPr marL="683260">
              <a:lnSpc>
                <a:spcPts val="1310"/>
              </a:lnSpc>
              <a:spcBef>
                <a:spcPts val="105"/>
              </a:spcBef>
            </a:pPr>
            <a:r>
              <a:rPr sz="1100" spc="-10" dirty="0">
                <a:solidFill>
                  <a:srgbClr val="646464"/>
                </a:solidFill>
                <a:latin typeface="Times New Roman" panose="02020603050405020304"/>
                <a:cs typeface="Times New Roman" panose="02020603050405020304"/>
                <a:hlinkClick r:id="rId2"/>
              </a:rPr>
              <a:t>www.cosl.com.cn</a:t>
            </a:r>
            <a:endParaRPr sz="11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ts val="1310"/>
              </a:lnSpc>
            </a:pPr>
            <a:r>
              <a:rPr sz="1100" spc="-15" dirty="0">
                <a:solidFill>
                  <a:srgbClr val="646464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中海油田服务股份有限公司</a:t>
            </a:r>
            <a:endParaRPr sz="1100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20054" y="9678760"/>
            <a:ext cx="2400507" cy="476885"/>
          </a:xfrm>
          <a:prstGeom prst="rect">
            <a:avLst/>
          </a:prstGeom>
        </p:spPr>
        <p:txBody>
          <a:bodyPr vert="horz" wrap="square" lIns="0" tIns="13332" rIns="0" bIns="0" rtlCol="0">
            <a:spAutoFit/>
          </a:bodyPr>
          <a:lstStyle/>
          <a:p>
            <a:pPr marL="12700">
              <a:lnSpc>
                <a:spcPts val="1160"/>
              </a:lnSpc>
              <a:spcBef>
                <a:spcPts val="105"/>
              </a:spcBef>
            </a:pPr>
            <a:r>
              <a:rPr sz="1100" spc="-10" dirty="0">
                <a:solidFill>
                  <a:srgbClr val="646464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河北省廊坊市三河燕郊行宫西大街</a:t>
            </a:r>
            <a:r>
              <a:rPr sz="1100" spc="-10" dirty="0">
                <a:solidFill>
                  <a:srgbClr val="646464"/>
                </a:solidFill>
                <a:latin typeface="Times New Roman" panose="02020603050405020304"/>
                <a:cs typeface="Times New Roman" panose="02020603050405020304"/>
              </a:rPr>
              <a:t>81</a:t>
            </a:r>
            <a:r>
              <a:rPr sz="1100" spc="-50" dirty="0">
                <a:solidFill>
                  <a:srgbClr val="646464"/>
                </a:solidFill>
                <a:latin typeface="黑体" panose="02010609060101010101" pitchFamily="49" charset="-122"/>
                <a:cs typeface="黑体" panose="02010609060101010101" pitchFamily="49" charset="-122"/>
              </a:rPr>
              <a:t>号</a:t>
            </a:r>
            <a:endParaRPr sz="11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R="5080" algn="r">
              <a:lnSpc>
                <a:spcPts val="1150"/>
              </a:lnSpc>
            </a:pPr>
            <a:r>
              <a:rPr sz="1100" spc="-10" dirty="0">
                <a:solidFill>
                  <a:srgbClr val="646464"/>
                </a:solidFill>
                <a:latin typeface="Times New Roman" panose="02020603050405020304"/>
                <a:cs typeface="Times New Roman" panose="02020603050405020304"/>
                <a:hlinkClick r:id="rId3"/>
              </a:rPr>
              <a:t>zhangxd11@cosl.com.cn</a:t>
            </a:r>
            <a:endParaRPr sz="11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ts val="1310"/>
              </a:lnSpc>
            </a:pPr>
            <a:r>
              <a:rPr sz="1100" spc="-10" dirty="0">
                <a:solidFill>
                  <a:srgbClr val="646464"/>
                </a:solidFill>
                <a:latin typeface="Times New Roman" panose="02020603050405020304"/>
                <a:cs typeface="Times New Roman" panose="02020603050405020304"/>
              </a:rPr>
              <a:t>+86-10-</a:t>
            </a:r>
            <a:r>
              <a:rPr sz="1100" dirty="0">
                <a:solidFill>
                  <a:srgbClr val="646464"/>
                </a:solidFill>
                <a:latin typeface="Times New Roman" panose="02020603050405020304"/>
                <a:cs typeface="Times New Roman" panose="02020603050405020304"/>
              </a:rPr>
              <a:t>8452</a:t>
            </a:r>
            <a:r>
              <a:rPr sz="1100" spc="15" dirty="0">
                <a:solidFill>
                  <a:srgbClr val="646464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100" spc="-20" dirty="0">
                <a:solidFill>
                  <a:srgbClr val="646464"/>
                </a:solidFill>
                <a:latin typeface="Times New Roman" panose="02020603050405020304"/>
                <a:cs typeface="Times New Roman" panose="02020603050405020304"/>
              </a:rPr>
              <a:t>2344</a:t>
            </a:r>
            <a:endParaRPr sz="11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1565" y="9361203"/>
            <a:ext cx="3917887" cy="760594"/>
          </a:xfrm>
          <a:custGeom>
            <a:avLst/>
            <a:gdLst/>
            <a:ahLst/>
            <a:cxnLst/>
            <a:rect l="l" t="t" r="r" b="b"/>
            <a:pathLst>
              <a:path w="3918585" h="760729">
                <a:moveTo>
                  <a:pt x="3914203" y="760133"/>
                </a:moveTo>
                <a:lnTo>
                  <a:pt x="3809" y="760133"/>
                </a:lnTo>
                <a:lnTo>
                  <a:pt x="2362" y="759853"/>
                </a:lnTo>
                <a:lnTo>
                  <a:pt x="1117" y="759028"/>
                </a:lnTo>
                <a:lnTo>
                  <a:pt x="292" y="757783"/>
                </a:lnTo>
                <a:lnTo>
                  <a:pt x="0" y="756323"/>
                </a:lnTo>
                <a:lnTo>
                  <a:pt x="0" y="3809"/>
                </a:lnTo>
                <a:lnTo>
                  <a:pt x="292" y="2362"/>
                </a:lnTo>
                <a:lnTo>
                  <a:pt x="1117" y="1117"/>
                </a:lnTo>
                <a:lnTo>
                  <a:pt x="2362" y="292"/>
                </a:lnTo>
                <a:lnTo>
                  <a:pt x="3809" y="0"/>
                </a:lnTo>
                <a:lnTo>
                  <a:pt x="3914203" y="0"/>
                </a:lnTo>
                <a:lnTo>
                  <a:pt x="3915664" y="292"/>
                </a:lnTo>
                <a:lnTo>
                  <a:pt x="3916895" y="1117"/>
                </a:lnTo>
                <a:lnTo>
                  <a:pt x="3917721" y="2362"/>
                </a:lnTo>
                <a:lnTo>
                  <a:pt x="3918013" y="3809"/>
                </a:lnTo>
                <a:lnTo>
                  <a:pt x="7619" y="3809"/>
                </a:lnTo>
                <a:lnTo>
                  <a:pt x="3809" y="7619"/>
                </a:lnTo>
                <a:lnTo>
                  <a:pt x="7619" y="7619"/>
                </a:lnTo>
                <a:lnTo>
                  <a:pt x="7619" y="752513"/>
                </a:lnTo>
                <a:lnTo>
                  <a:pt x="3809" y="752513"/>
                </a:lnTo>
                <a:lnTo>
                  <a:pt x="7619" y="756323"/>
                </a:lnTo>
                <a:lnTo>
                  <a:pt x="3918013" y="756323"/>
                </a:lnTo>
                <a:lnTo>
                  <a:pt x="3917721" y="757783"/>
                </a:lnTo>
                <a:lnTo>
                  <a:pt x="3916895" y="759028"/>
                </a:lnTo>
                <a:lnTo>
                  <a:pt x="3915664" y="759853"/>
                </a:lnTo>
                <a:lnTo>
                  <a:pt x="3914203" y="760133"/>
                </a:lnTo>
                <a:close/>
              </a:path>
              <a:path w="3918585" h="760729">
                <a:moveTo>
                  <a:pt x="7619" y="7619"/>
                </a:moveTo>
                <a:lnTo>
                  <a:pt x="3809" y="7619"/>
                </a:lnTo>
                <a:lnTo>
                  <a:pt x="7619" y="3809"/>
                </a:lnTo>
                <a:lnTo>
                  <a:pt x="7619" y="7619"/>
                </a:lnTo>
                <a:close/>
              </a:path>
              <a:path w="3918585" h="760729">
                <a:moveTo>
                  <a:pt x="3910393" y="7619"/>
                </a:moveTo>
                <a:lnTo>
                  <a:pt x="7619" y="7619"/>
                </a:lnTo>
                <a:lnTo>
                  <a:pt x="7619" y="3809"/>
                </a:lnTo>
                <a:lnTo>
                  <a:pt x="3910393" y="3809"/>
                </a:lnTo>
                <a:lnTo>
                  <a:pt x="3910393" y="7619"/>
                </a:lnTo>
                <a:close/>
              </a:path>
              <a:path w="3918585" h="760729">
                <a:moveTo>
                  <a:pt x="3910393" y="756323"/>
                </a:moveTo>
                <a:lnTo>
                  <a:pt x="3910393" y="3809"/>
                </a:lnTo>
                <a:lnTo>
                  <a:pt x="3914203" y="7619"/>
                </a:lnTo>
                <a:lnTo>
                  <a:pt x="3918013" y="7619"/>
                </a:lnTo>
                <a:lnTo>
                  <a:pt x="3918013" y="752513"/>
                </a:lnTo>
                <a:lnTo>
                  <a:pt x="3914203" y="752513"/>
                </a:lnTo>
                <a:lnTo>
                  <a:pt x="3910393" y="756323"/>
                </a:lnTo>
                <a:close/>
              </a:path>
              <a:path w="3918585" h="760729">
                <a:moveTo>
                  <a:pt x="3918013" y="7619"/>
                </a:moveTo>
                <a:lnTo>
                  <a:pt x="3914203" y="7619"/>
                </a:lnTo>
                <a:lnTo>
                  <a:pt x="3910393" y="3809"/>
                </a:lnTo>
                <a:lnTo>
                  <a:pt x="3918013" y="3809"/>
                </a:lnTo>
                <a:lnTo>
                  <a:pt x="3918013" y="7619"/>
                </a:lnTo>
                <a:close/>
              </a:path>
              <a:path w="3918585" h="760729">
                <a:moveTo>
                  <a:pt x="7619" y="756323"/>
                </a:moveTo>
                <a:lnTo>
                  <a:pt x="3809" y="752513"/>
                </a:lnTo>
                <a:lnTo>
                  <a:pt x="7619" y="752513"/>
                </a:lnTo>
                <a:lnTo>
                  <a:pt x="7619" y="756323"/>
                </a:lnTo>
                <a:close/>
              </a:path>
              <a:path w="3918585" h="760729">
                <a:moveTo>
                  <a:pt x="3910393" y="756323"/>
                </a:moveTo>
                <a:lnTo>
                  <a:pt x="7619" y="756323"/>
                </a:lnTo>
                <a:lnTo>
                  <a:pt x="7619" y="752513"/>
                </a:lnTo>
                <a:lnTo>
                  <a:pt x="3910393" y="752513"/>
                </a:lnTo>
                <a:lnTo>
                  <a:pt x="3910393" y="756323"/>
                </a:lnTo>
                <a:close/>
              </a:path>
              <a:path w="3918585" h="760729">
                <a:moveTo>
                  <a:pt x="3918013" y="756323"/>
                </a:moveTo>
                <a:lnTo>
                  <a:pt x="3910393" y="756323"/>
                </a:lnTo>
                <a:lnTo>
                  <a:pt x="3914203" y="752513"/>
                </a:lnTo>
                <a:lnTo>
                  <a:pt x="3918013" y="752513"/>
                </a:lnTo>
                <a:lnTo>
                  <a:pt x="3918013" y="756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14101" y="9430406"/>
            <a:ext cx="3874714" cy="181610"/>
          </a:xfrm>
          <a:prstGeom prst="rect">
            <a:avLst/>
          </a:prstGeom>
        </p:spPr>
        <p:txBody>
          <a:bodyPr vert="horz" wrap="square" lIns="0" tIns="1333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10" dirty="0">
                <a:latin typeface="黑体" panose="02010609060101010101" pitchFamily="49" charset="-122"/>
                <a:cs typeface="黑体" panose="02010609060101010101" pitchFamily="49" charset="-122"/>
              </a:rPr>
              <a:t>本信息仅供参考，</a:t>
            </a:r>
            <a:r>
              <a:rPr sz="1100" spc="-10" dirty="0">
                <a:latin typeface="Times New Roman" panose="02020603050405020304"/>
                <a:cs typeface="Times New Roman" panose="02020603050405020304"/>
              </a:rPr>
              <a:t>COSL</a:t>
            </a:r>
            <a:r>
              <a:rPr sz="1100" spc="-15" dirty="0">
                <a:latin typeface="黑体" panose="02010609060101010101" pitchFamily="49" charset="-122"/>
                <a:cs typeface="黑体" panose="02010609060101010101" pitchFamily="49" charset="-122"/>
              </a:rPr>
              <a:t>对该部分的信息不做任何担保和保证。</a:t>
            </a:r>
            <a:endParaRPr sz="1100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4101" y="9599413"/>
            <a:ext cx="3657583" cy="451485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100"/>
              </a:spcBef>
            </a:pPr>
            <a:r>
              <a:rPr sz="1100" spc="-15" dirty="0">
                <a:latin typeface="黑体" panose="02010609060101010101" pitchFamily="49" charset="-122"/>
                <a:cs typeface="黑体" panose="02010609060101010101" pitchFamily="49" charset="-122"/>
              </a:rPr>
              <a:t>所有涉及到的产品和质量保障应遵守销售条款。本文件中的内容不具法律效应，也不是有效的法律建议。</a:t>
            </a:r>
            <a:endParaRPr sz="1100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47" y="10312771"/>
            <a:ext cx="7558962" cy="60314"/>
            <a:chOff x="-914" y="10314609"/>
            <a:chExt cx="7560309" cy="60325"/>
          </a:xfrm>
        </p:grpSpPr>
        <p:sp>
          <p:nvSpPr>
            <p:cNvPr id="13" name="object 13"/>
            <p:cNvSpPr/>
            <p:nvPr/>
          </p:nvSpPr>
          <p:spPr>
            <a:xfrm>
              <a:off x="-825" y="10361649"/>
              <a:ext cx="7560309" cy="12700"/>
            </a:xfrm>
            <a:custGeom>
              <a:avLst/>
              <a:gdLst/>
              <a:ahLst/>
              <a:cxnLst/>
              <a:rect l="l" t="t" r="r" b="b"/>
              <a:pathLst>
                <a:path w="7560309" h="12700">
                  <a:moveTo>
                    <a:pt x="7560005" y="12700"/>
                  </a:moveTo>
                  <a:lnTo>
                    <a:pt x="0" y="12700"/>
                  </a:lnTo>
                  <a:lnTo>
                    <a:pt x="0" y="0"/>
                  </a:lnTo>
                  <a:lnTo>
                    <a:pt x="7560005" y="0"/>
                  </a:lnTo>
                  <a:lnTo>
                    <a:pt x="7560005" y="12700"/>
                  </a:lnTo>
                  <a:close/>
                </a:path>
              </a:pathLst>
            </a:custGeom>
            <a:solidFill>
              <a:srgbClr val="DD002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-914" y="10314609"/>
              <a:ext cx="7560309" cy="24130"/>
            </a:xfrm>
            <a:custGeom>
              <a:avLst/>
              <a:gdLst/>
              <a:ahLst/>
              <a:cxnLst/>
              <a:rect l="l" t="t" r="r" b="b"/>
              <a:pathLst>
                <a:path w="7560309" h="24129">
                  <a:moveTo>
                    <a:pt x="7560081" y="11036"/>
                  </a:moveTo>
                  <a:lnTo>
                    <a:pt x="7560005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88" y="23736"/>
                  </a:lnTo>
                  <a:lnTo>
                    <a:pt x="7560081" y="23736"/>
                  </a:lnTo>
                  <a:lnTo>
                    <a:pt x="7560081" y="11036"/>
                  </a:lnTo>
                  <a:close/>
                </a:path>
              </a:pathLst>
            </a:custGeom>
            <a:solidFill>
              <a:srgbClr val="0075C2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970304" y="3772497"/>
          <a:ext cx="3343910" cy="1489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3400"/>
                <a:gridCol w="1540510"/>
              </a:tblGrid>
              <a:tr h="509270">
                <a:tc gridSpan="2">
                  <a:txBody>
                    <a:bodyPr/>
                    <a:lstStyle/>
                    <a:p>
                      <a:pPr marR="268605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理化性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能</a:t>
                      </a:r>
                      <a:endParaRPr sz="16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111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D002B"/>
                    </a:solidFill>
                  </a:tcPr>
                </a:tc>
                <a:tc hMerge="1">
                  <a:tcPr marL="0" marR="0" marT="0" marB="0"/>
                </a:tc>
              </a:tr>
              <a:tr h="2832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spc="-25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外观</a:t>
                      </a:r>
                      <a:endParaRPr sz="1200">
                        <a:latin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0" marR="0" marT="62853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spc="-10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琥珀色液体</a:t>
                      </a:r>
                      <a:endParaRPr sz="1200">
                        <a:latin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0" marR="0" marT="62853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200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闪点（开口</a:t>
                      </a:r>
                      <a:r>
                        <a:rPr sz="1200" spc="-25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），℃</a:t>
                      </a:r>
                      <a:endParaRPr sz="1200">
                        <a:latin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0" marR="0" marT="1047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200" spc="-20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≥110</a:t>
                      </a:r>
                      <a:endParaRPr sz="1200">
                        <a:latin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0" marR="0" marT="1047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200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密度</a:t>
                      </a:r>
                      <a:r>
                        <a:rPr sz="1200" spc="-10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，g/cm</a:t>
                      </a:r>
                      <a:r>
                        <a:rPr sz="1125" spc="-15" baseline="22000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3</a:t>
                      </a:r>
                      <a:endParaRPr sz="1125" baseline="22000">
                        <a:latin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0" marR="0" marT="105391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200" spc="-10" dirty="0">
                          <a:latin typeface="黑体" panose="02010609060101010101" pitchFamily="49" charset="-122"/>
                          <a:cs typeface="黑体" panose="02010609060101010101" pitchFamily="49" charset="-122"/>
                        </a:rPr>
                        <a:t>0.92±0.02</a:t>
                      </a:r>
                      <a:endParaRPr sz="1200">
                        <a:latin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0" marR="0" marT="105391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xfrm>
            <a:off x="3508921" y="10466192"/>
            <a:ext cx="545058" cy="125095"/>
          </a:xfrm>
          <a:prstGeom prst="rect">
            <a:avLst/>
          </a:prstGeom>
        </p:spPr>
        <p:txBody>
          <a:bodyPr vert="horz" wrap="square" lIns="0" tIns="317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</a:t>
            </a:r>
            <a:r>
              <a:rPr spc="-15" dirty="0"/>
              <a:t> </a:t>
            </a:r>
            <a:r>
              <a:rPr dirty="0"/>
              <a:t>1</a:t>
            </a:r>
            <a:r>
              <a:rPr spc="-1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0" dirty="0"/>
              <a:t>1</a:t>
            </a:r>
            <a:endParaRPr spc="-50" dirty="0"/>
          </a:p>
        </p:txBody>
      </p:sp>
      <p:sp>
        <p:nvSpPr>
          <p:cNvPr id="16" name="object 16"/>
          <p:cNvSpPr txBox="1"/>
          <p:nvPr/>
        </p:nvSpPr>
        <p:spPr>
          <a:xfrm>
            <a:off x="550358" y="481218"/>
            <a:ext cx="919951" cy="227965"/>
          </a:xfrm>
          <a:prstGeom prst="rect">
            <a:avLst/>
          </a:prstGeom>
        </p:spPr>
        <p:txBody>
          <a:bodyPr vert="horz" wrap="square" lIns="0" tIns="1333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技术说明</a:t>
            </a:r>
            <a:r>
              <a:rPr sz="1400" b="1" spc="-5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书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8133" y="7304183"/>
            <a:ext cx="4044864" cy="1232535"/>
          </a:xfrm>
          <a:prstGeom prst="rect">
            <a:avLst/>
          </a:prstGeom>
        </p:spPr>
        <p:txBody>
          <a:bodyPr vert="horz" wrap="square" lIns="0" tIns="12062" rIns="0" bIns="0" rtlCol="0">
            <a:spAutoFit/>
          </a:bodyPr>
          <a:lstStyle/>
          <a:p>
            <a:pPr marL="2921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包装储</a:t>
            </a:r>
            <a:r>
              <a:rPr sz="1600" b="1" spc="-6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运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3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97815" indent="-285115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297815" algn="l"/>
                <a:tab pos="298450" algn="l"/>
              </a:tabLst>
            </a:pPr>
            <a:r>
              <a:rPr sz="1400" spc="-15" dirty="0">
                <a:latin typeface="黑体" panose="02010609060101010101" pitchFamily="49" charset="-122"/>
                <a:cs typeface="黑体" panose="02010609060101010101" pitchFamily="49" charset="-122"/>
              </a:rPr>
              <a:t>包装要求：塑料桶或按用户要求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297815" indent="-285115">
              <a:lnSpc>
                <a:spcPct val="10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297815" algn="l"/>
                <a:tab pos="298450" algn="l"/>
              </a:tabLst>
            </a:pPr>
            <a:r>
              <a:rPr sz="1400" spc="-10" dirty="0">
                <a:latin typeface="黑体" panose="02010609060101010101" pitchFamily="49" charset="-122"/>
                <a:cs typeface="黑体" panose="02010609060101010101" pitchFamily="49" charset="-122"/>
              </a:rPr>
              <a:t>包装规格：200L</a:t>
            </a:r>
            <a:r>
              <a:rPr sz="1400" spc="-20" dirty="0">
                <a:latin typeface="黑体" panose="02010609060101010101" pitchFamily="49" charset="-122"/>
                <a:cs typeface="黑体" panose="02010609060101010101" pitchFamily="49" charset="-122"/>
              </a:rPr>
              <a:t>/桶或按用户要求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297815" indent="-285115">
              <a:lnSpc>
                <a:spcPct val="10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297815" algn="l"/>
                <a:tab pos="298450" algn="l"/>
              </a:tabLst>
            </a:pPr>
            <a:r>
              <a:rPr sz="1400" spc="-15" dirty="0">
                <a:latin typeface="黑体" panose="02010609060101010101" pitchFamily="49" charset="-122"/>
                <a:cs typeface="黑体" panose="02010609060101010101" pitchFamily="49" charset="-122"/>
              </a:rPr>
              <a:t>贮存条件：贮存在干燥通风处，远离热源、火源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667" y="2315558"/>
            <a:ext cx="4542616" cy="4246245"/>
          </a:xfrm>
          <a:prstGeom prst="rect">
            <a:avLst/>
          </a:prstGeom>
        </p:spPr>
        <p:txBody>
          <a:bodyPr vert="horz" wrap="square" lIns="0" tIns="12062" rIns="0" bIns="0" rtlCol="0">
            <a:spAutoFit/>
          </a:bodyPr>
          <a:lstStyle/>
          <a:p>
            <a:pPr marL="71755" marR="17780" algn="just">
              <a:lnSpc>
                <a:spcPct val="130000"/>
              </a:lnSpc>
              <a:spcBef>
                <a:spcPts val="95"/>
              </a:spcBef>
            </a:pPr>
            <a:r>
              <a:rPr sz="1400" dirty="0">
                <a:latin typeface="黑体" panose="02010609060101010101" pitchFamily="49" charset="-122"/>
                <a:cs typeface="黑体" panose="02010609060101010101" pitchFamily="49" charset="-122"/>
              </a:rPr>
              <a:t>PF-EMUL</a:t>
            </a:r>
            <a:r>
              <a:rPr sz="1400" spc="500" dirty="0">
                <a:latin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sz="1400" dirty="0">
                <a:latin typeface="黑体" panose="02010609060101010101" pitchFamily="49" charset="-122"/>
                <a:cs typeface="黑体" panose="02010609060101010101" pitchFamily="49" charset="-122"/>
              </a:rPr>
              <a:t>HT</a:t>
            </a:r>
            <a:r>
              <a:rPr sz="1400" spc="-5" dirty="0">
                <a:latin typeface="黑体" panose="02010609060101010101" pitchFamily="49" charset="-122"/>
                <a:cs typeface="黑体" panose="02010609060101010101" pitchFamily="49" charset="-122"/>
              </a:rPr>
              <a:t>是植物油脂肪酸改性的表面活性剂，作为主</a:t>
            </a:r>
            <a:r>
              <a:rPr sz="1400" spc="-15" dirty="0">
                <a:latin typeface="黑体" panose="02010609060101010101" pitchFamily="49" charset="-122"/>
                <a:cs typeface="黑体" panose="02010609060101010101" pitchFamily="49" charset="-122"/>
              </a:rPr>
              <a:t>乳化剂用在高温非水基钻井液体系，可降低油/水界面张</a:t>
            </a:r>
            <a:r>
              <a:rPr sz="1400" spc="-10" dirty="0">
                <a:latin typeface="黑体" panose="02010609060101010101" pitchFamily="49" charset="-122"/>
                <a:cs typeface="黑体" panose="02010609060101010101" pitchFamily="49" charset="-122"/>
              </a:rPr>
              <a:t>力，形成稳定的油包水乳液。需与PF-</a:t>
            </a:r>
            <a:r>
              <a:rPr sz="1400" dirty="0">
                <a:latin typeface="黑体" panose="02010609060101010101" pitchFamily="49" charset="-122"/>
                <a:cs typeface="黑体" panose="02010609060101010101" pitchFamily="49" charset="-122"/>
              </a:rPr>
              <a:t>COAT</a:t>
            </a:r>
            <a:r>
              <a:rPr sz="1400" spc="90" dirty="0">
                <a:latin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sz="1400" spc="-10" dirty="0">
                <a:latin typeface="黑体" panose="02010609060101010101" pitchFamily="49" charset="-122"/>
                <a:cs typeface="黑体" panose="02010609060101010101" pitchFamily="49" charset="-122"/>
              </a:rPr>
              <a:t>HT</a:t>
            </a:r>
            <a:r>
              <a:rPr sz="1400" spc="-20" dirty="0">
                <a:latin typeface="黑体" panose="02010609060101010101" pitchFamily="49" charset="-122"/>
                <a:cs typeface="黑体" panose="02010609060101010101" pitchFamily="49" charset="-122"/>
              </a:rPr>
              <a:t>配合使用。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00000"/>
              </a:lnSpc>
            </a:pP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42545">
              <a:lnSpc>
                <a:spcPct val="100000"/>
              </a:lnSpc>
            </a:pPr>
            <a:r>
              <a:rPr sz="1600" b="1" spc="-1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主要特</a:t>
            </a:r>
            <a:r>
              <a:rPr sz="1600" b="1" spc="-6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性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32740" indent="-286385">
              <a:lnSpc>
                <a:spcPct val="100000"/>
              </a:lnSpc>
              <a:spcBef>
                <a:spcPts val="1005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332740" algn="l"/>
                <a:tab pos="333375" algn="l"/>
              </a:tabLst>
            </a:pPr>
            <a:r>
              <a:rPr sz="1400" spc="-20" dirty="0">
                <a:latin typeface="黑体" panose="02010609060101010101" pitchFamily="49" charset="-122"/>
                <a:cs typeface="黑体" panose="02010609060101010101" pitchFamily="49" charset="-122"/>
              </a:rPr>
              <a:t>抗温性好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332740" indent="-286385">
              <a:lnSpc>
                <a:spcPct val="10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332740" algn="l"/>
                <a:tab pos="333375" algn="l"/>
              </a:tabLst>
            </a:pPr>
            <a:r>
              <a:rPr sz="1400" spc="-15" dirty="0">
                <a:latin typeface="黑体" panose="02010609060101010101" pitchFamily="49" charset="-122"/>
                <a:cs typeface="黑体" panose="02010609060101010101" pitchFamily="49" charset="-122"/>
              </a:rPr>
              <a:t>能够降低油/水界面张力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332740" indent="-286385">
              <a:lnSpc>
                <a:spcPct val="10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332740" algn="l"/>
                <a:tab pos="333375" algn="l"/>
              </a:tabLst>
            </a:pPr>
            <a:r>
              <a:rPr sz="1400" spc="-15" dirty="0">
                <a:latin typeface="黑体" panose="02010609060101010101" pitchFamily="49" charset="-122"/>
                <a:cs typeface="黑体" panose="02010609060101010101" pitchFamily="49" charset="-122"/>
              </a:rPr>
              <a:t>有效提高乳液稳定性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332740" indent="-286385">
              <a:lnSpc>
                <a:spcPct val="10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332740" algn="l"/>
                <a:tab pos="333375" algn="l"/>
              </a:tabLst>
            </a:pPr>
            <a:r>
              <a:rPr sz="1400" spc="-15" dirty="0">
                <a:latin typeface="黑体" panose="02010609060101010101" pitchFamily="49" charset="-122"/>
                <a:cs typeface="黑体" panose="02010609060101010101" pitchFamily="49" charset="-122"/>
              </a:rPr>
              <a:t>一定程度降低高温高压滤失量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0000"/>
              </a:buClr>
              <a:buFont typeface="Wingdings" panose="05000000000000000000"/>
              <a:buChar char=""/>
            </a:pPr>
            <a:endParaRPr sz="21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52070">
              <a:lnSpc>
                <a:spcPct val="100000"/>
              </a:lnSpc>
            </a:pPr>
            <a:r>
              <a:rPr sz="1600" b="1" spc="-1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应用范</a:t>
            </a:r>
            <a:r>
              <a:rPr sz="1600" b="1" spc="-6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围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35915" indent="-285115">
              <a:lnSpc>
                <a:spcPct val="100000"/>
              </a:lnSpc>
              <a:buClr>
                <a:srgbClr val="FF0000"/>
              </a:buClr>
              <a:buFont typeface="Wingdings" panose="05000000000000000000"/>
              <a:buChar char=""/>
              <a:tabLst>
                <a:tab pos="335915" algn="l"/>
                <a:tab pos="336550" algn="l"/>
              </a:tabLst>
            </a:pPr>
            <a:r>
              <a:rPr sz="1400" spc="-15" dirty="0">
                <a:latin typeface="黑体" panose="02010609060101010101" pitchFamily="49" charset="-122"/>
                <a:cs typeface="黑体" panose="02010609060101010101" pitchFamily="49" charset="-122"/>
              </a:rPr>
              <a:t>适用于高温非水基钻井液体系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335915" indent="-285115">
              <a:lnSpc>
                <a:spcPct val="10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335915" algn="l"/>
                <a:tab pos="336550" algn="l"/>
              </a:tabLst>
            </a:pPr>
            <a:r>
              <a:rPr sz="1400" spc="-10" dirty="0">
                <a:latin typeface="黑体" panose="02010609060101010101" pitchFamily="49" charset="-122"/>
                <a:cs typeface="黑体" panose="02010609060101010101" pitchFamily="49" charset="-122"/>
              </a:rPr>
              <a:t>适用温度：150-</a:t>
            </a:r>
            <a:r>
              <a:rPr sz="1400" dirty="0">
                <a:latin typeface="黑体" panose="02010609060101010101" pitchFamily="49" charset="-122"/>
                <a:cs typeface="黑体" panose="02010609060101010101" pitchFamily="49" charset="-122"/>
              </a:rPr>
              <a:t>230</a:t>
            </a:r>
            <a:r>
              <a:rPr sz="1400" spc="25" dirty="0">
                <a:latin typeface="黑体" panose="02010609060101010101" pitchFamily="49" charset="-122"/>
                <a:cs typeface="黑体" panose="02010609060101010101" pitchFamily="49" charset="-122"/>
              </a:rPr>
              <a:t>℃ </a:t>
            </a:r>
            <a:r>
              <a:rPr sz="1400" spc="-10" dirty="0">
                <a:latin typeface="黑体" panose="02010609060101010101" pitchFamily="49" charset="-122"/>
                <a:cs typeface="黑体" panose="02010609060101010101" pitchFamily="49" charset="-122"/>
              </a:rPr>
              <a:t>（300-</a:t>
            </a:r>
            <a:r>
              <a:rPr sz="1400" spc="-20" dirty="0">
                <a:latin typeface="黑体" panose="02010609060101010101" pitchFamily="49" charset="-122"/>
                <a:cs typeface="黑体" panose="02010609060101010101" pitchFamily="49" charset="-122"/>
              </a:rPr>
              <a:t>450℉）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  <a:p>
            <a:pPr marL="335915" indent="-285115">
              <a:lnSpc>
                <a:spcPct val="100000"/>
              </a:lnSpc>
              <a:spcBef>
                <a:spcPts val="500"/>
              </a:spcBef>
              <a:buClr>
                <a:srgbClr val="FF0000"/>
              </a:buClr>
              <a:buFont typeface="Wingdings" panose="05000000000000000000"/>
              <a:buChar char=""/>
              <a:tabLst>
                <a:tab pos="335915" algn="l"/>
                <a:tab pos="336550" algn="l"/>
              </a:tabLst>
            </a:pPr>
            <a:r>
              <a:rPr sz="1400" spc="-10" dirty="0">
                <a:latin typeface="黑体" panose="02010609060101010101" pitchFamily="49" charset="-122"/>
                <a:cs typeface="黑体" panose="02010609060101010101" pitchFamily="49" charset="-122"/>
              </a:rPr>
              <a:t>推荐加量：20-</a:t>
            </a:r>
            <a:r>
              <a:rPr sz="1400" dirty="0">
                <a:latin typeface="黑体" panose="02010609060101010101" pitchFamily="49" charset="-122"/>
                <a:cs typeface="黑体" panose="02010609060101010101" pitchFamily="49" charset="-122"/>
              </a:rPr>
              <a:t>40kg/m</a:t>
            </a:r>
            <a:r>
              <a:rPr sz="1350" baseline="22000" dirty="0">
                <a:latin typeface="黑体" panose="02010609060101010101" pitchFamily="49" charset="-122"/>
                <a:cs typeface="黑体" panose="02010609060101010101" pitchFamily="49" charset="-122"/>
              </a:rPr>
              <a:t>3</a:t>
            </a:r>
            <a:r>
              <a:rPr sz="1350" spc="44" baseline="22000" dirty="0">
                <a:latin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sz="1400" spc="-10" dirty="0">
                <a:latin typeface="黑体" panose="02010609060101010101" pitchFamily="49" charset="-122"/>
                <a:cs typeface="黑体" panose="02010609060101010101" pitchFamily="49" charset="-122"/>
              </a:rPr>
              <a:t>（7-14ppb）</a:t>
            </a:r>
            <a:endParaRPr sz="1400">
              <a:latin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4646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A000120150303A01PPBG</Template>
  <TotalTime>0</TotalTime>
  <Words>503</Words>
  <Application>WPS 演示</Application>
  <PresentationFormat>自定义</PresentationFormat>
  <Paragraphs>57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Times New Roman</vt:lpstr>
      <vt:lpstr>黑体</vt:lpstr>
      <vt:lpstr>Arial Unicode MS</vt:lpstr>
      <vt:lpstr>微软雅黑</vt:lpstr>
      <vt:lpstr>Calibri Light</vt:lpstr>
      <vt:lpstr>Calibri</vt:lpstr>
      <vt:lpstr>Arial</vt:lpstr>
      <vt:lpstr>Times New Roman</vt:lpstr>
      <vt:lpstr>Impact</vt:lpstr>
      <vt:lpstr>Wingdings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莫天明/油化研究院/油田化学事业部/中海油服</dc:creator>
  <cp:lastModifiedBy>lingjt</cp:lastModifiedBy>
  <cp:revision>196</cp:revision>
  <dcterms:created xsi:type="dcterms:W3CDTF">2017-02-16T09:46:00Z</dcterms:created>
  <dcterms:modified xsi:type="dcterms:W3CDTF">2024-10-17T03:02:35Z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2052-11.8.2.12085</vt:lpwstr>
  </property>
  <property fmtid="{D5CDD505-2E9C-101B-9397-08002B2CF9AE}" pid="3" name="ICV">
    <vt:lpwstr>135DE8D1653546999C2FEB836160AD54</vt:lpwstr>
  </property>
</Properties>
</file>