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5"/>
  </p:notesMasterIdLst>
  <p:sldIdLst>
    <p:sldId id="291" r:id="rId4"/>
    <p:sldId id="292" r:id="rId6"/>
  </p:sldIdLst>
  <p:sldSz cx="755967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黑体+Arial/表格居中" id="{C792F890-D46E-495E-A3C8-B70F969C80CA}">
          <p14:sldIdLst>
            <p14:sldId id="291"/>
            <p14:sldId id="29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C2"/>
    <a:srgbClr val="DD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72" y="36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93A4-626E-4E99-AE60-E919648C58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5650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7585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6670-033A-4A87-990A-461AC29E83B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502FA-91C7-46FF-B99F-04699F57DC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6670-033A-4A87-990A-461AC29E83B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502FA-91C7-46FF-B99F-04699F57DC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6670-033A-4A87-990A-461AC29E83B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502FA-91C7-46FF-B99F-04699F57DC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451" y="3314363"/>
            <a:ext cx="6431123" cy="2245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904" y="5987237"/>
            <a:ext cx="5296219" cy="2672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301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6503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6670-033A-4A87-990A-461AC29E83B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502FA-91C7-46FF-B99F-04699F57DC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565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75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6670-033A-4A87-990A-461AC29E83B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502FA-91C7-46FF-B99F-04699F57DC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6670-033A-4A87-990A-461AC29E83B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502FA-91C7-46FF-B99F-04699F57DC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6670-033A-4A87-990A-461AC29E83B9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502FA-91C7-46FF-B99F-04699F57DC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6670-033A-4A87-990A-461AC29E83B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502FA-91C7-46FF-B99F-04699F57DC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6670-033A-4A87-990A-461AC29E83B9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502FA-91C7-46FF-B99F-04699F57DC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6670-033A-4A87-990A-461AC29E83B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502FA-91C7-46FF-B99F-04699F57DC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5650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7585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6670-033A-4A87-990A-461AC29E83B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502FA-91C7-46FF-B99F-04699F57DC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7" Type="http://schemas.openxmlformats.org/officeDocument/2006/relationships/theme" Target="../theme/theme2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06670-033A-4A87-990A-461AC29E83B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502FA-91C7-46FF-B99F-04699F57DCD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5650" rtl="0" eaLnBrk="1" latinLnBrk="0" hangingPunct="1">
        <a:lnSpc>
          <a:spcPct val="90000"/>
        </a:lnSpc>
        <a:spcBef>
          <a:spcPct val="0"/>
        </a:spcBef>
        <a:buNone/>
        <a:defRPr sz="36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230" indent="-189230" algn="l" defTabSz="75565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655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7011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24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565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758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296" y="5718552"/>
            <a:ext cx="7519526" cy="389922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301" y="427660"/>
            <a:ext cx="6809425" cy="1710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01" y="2459044"/>
            <a:ext cx="6809425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39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301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7540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.png"/><Relationship Id="rId2" Type="http://schemas.microsoft.com/office/2007/relationships/hdphoto" Target="../media/image3.wdp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6.xml"/><Relationship Id="rId3" Type="http://schemas.openxmlformats.org/officeDocument/2006/relationships/hyperlink" Target="mailto:zhangxd11@cosl.com.cn" TargetMode="External"/><Relationship Id="rId2" Type="http://schemas.openxmlformats.org/officeDocument/2006/relationships/hyperlink" Target="http://www.cosl.com.cn/" TargetMode="External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21590" y="5641402"/>
            <a:ext cx="7516812" cy="3900471"/>
            <a:chOff x="0" y="6450176"/>
            <a:chExt cx="7559675" cy="4242868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1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2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450176"/>
              <a:ext cx="7559675" cy="4242868"/>
            </a:xfrm>
            <a:prstGeom prst="rect">
              <a:avLst/>
            </a:prstGeom>
          </p:spPr>
        </p:pic>
        <p:sp>
          <p:nvSpPr>
            <p:cNvPr id="7" name="矩形 6"/>
            <p:cNvSpPr/>
            <p:nvPr/>
          </p:nvSpPr>
          <p:spPr>
            <a:xfrm>
              <a:off x="0" y="6909395"/>
              <a:ext cx="7559675" cy="3782418"/>
            </a:xfrm>
            <a:prstGeom prst="rect">
              <a:avLst/>
            </a:prstGeom>
            <a:solidFill>
              <a:schemeClr val="bg1">
                <a:alpha val="5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1" y="10404000"/>
            <a:ext cx="7559674" cy="287813"/>
          </a:xfrm>
          <a:prstGeom prst="rect">
            <a:avLst/>
          </a:prstGeom>
          <a:solidFill>
            <a:srgbClr val="0075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17135" y="910710"/>
            <a:ext cx="1843200" cy="720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14350" y="765885"/>
            <a:ext cx="1438275" cy="1008000"/>
          </a:xfrm>
          <a:prstGeom prst="rect">
            <a:avLst/>
          </a:prstGeom>
          <a:solidFill>
            <a:srgbClr val="DD0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981200" y="765885"/>
            <a:ext cx="3096000" cy="1008000"/>
          </a:xfrm>
          <a:prstGeom prst="rect">
            <a:avLst/>
          </a:prstGeom>
          <a:solidFill>
            <a:srgbClr val="0075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92190" y="976105"/>
            <a:ext cx="1561227" cy="368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dirty="0" smtClean="0">
                <a:solidFill>
                  <a:prstClr val="white"/>
                </a:solidFill>
                <a:latin typeface="Impact" panose="020B080603090205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PF-FSWET</a:t>
            </a:r>
            <a:endParaRPr lang="en-US" altLang="zh-CN" dirty="0" smtClean="0">
              <a:solidFill>
                <a:prstClr val="white"/>
              </a:solidFill>
              <a:latin typeface="Impact" panose="020B080603090205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268542" y="950303"/>
            <a:ext cx="26475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dirty="0" smtClean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合成基钻井液</a:t>
            </a:r>
            <a:r>
              <a:rPr lang="zh-CN" altLang="en-US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润湿剂</a:t>
            </a:r>
            <a:endParaRPr lang="en-US" altLang="zh-CN" sz="2000" dirty="0">
              <a:solidFill>
                <a:schemeClr val="bg1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47039" y="2489909"/>
            <a:ext cx="3996561" cy="932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PF-FSWET</a:t>
            </a:r>
            <a:r>
              <a:rPr lang="zh-CN" altLang="en-US" sz="1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是一种非离子表面活性剂，作为润湿剂用在合成</a:t>
            </a:r>
            <a:r>
              <a:rPr lang="zh-CN" altLang="en-US" sz="1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基钻井液</a:t>
            </a:r>
            <a:r>
              <a:rPr lang="zh-CN" altLang="en-US" sz="1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体系，吸附在固体表面使颗粒表面油润湿。</a:t>
            </a:r>
            <a:endParaRPr lang="en-US" altLang="zh-CN" sz="1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4476695" y="9436017"/>
            <a:ext cx="2721510" cy="848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1000"/>
              </a:lnSpc>
              <a:spcAft>
                <a:spcPts val="300"/>
              </a:spcAft>
            </a:pPr>
            <a:r>
              <a:rPr lang="en-US" altLang="zh-CN" sz="1100" dirty="0">
                <a:solidFill>
                  <a:srgbClr val="656565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www.cosl.com.cn</a:t>
            </a:r>
            <a:endParaRPr lang="en-US" altLang="zh-CN" sz="1100" dirty="0">
              <a:solidFill>
                <a:srgbClr val="656565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r">
              <a:lnSpc>
                <a:spcPts val="1000"/>
              </a:lnSpc>
              <a:spcAft>
                <a:spcPts val="300"/>
              </a:spcAft>
            </a:pPr>
            <a:r>
              <a:rPr lang="zh-CN" altLang="en-US" sz="1100" dirty="0">
                <a:solidFill>
                  <a:srgbClr val="656565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中海</a:t>
            </a:r>
            <a:r>
              <a:rPr lang="zh-CN" altLang="en-US" sz="1100" dirty="0" smtClean="0">
                <a:solidFill>
                  <a:srgbClr val="656565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油田服务股份有限公司</a:t>
            </a:r>
            <a:endParaRPr lang="en-US" altLang="zh-CN" sz="1100" dirty="0">
              <a:solidFill>
                <a:srgbClr val="656565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r">
              <a:lnSpc>
                <a:spcPts val="1000"/>
              </a:lnSpc>
              <a:spcAft>
                <a:spcPts val="300"/>
              </a:spcAft>
            </a:pPr>
            <a:r>
              <a:rPr lang="zh-CN" altLang="en-US" sz="1100" dirty="0" smtClean="0">
                <a:solidFill>
                  <a:srgbClr val="656565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河北省廊坊市三河燕郊行宫西大街</a:t>
            </a:r>
            <a:r>
              <a:rPr lang="en-US" altLang="zh-CN" sz="1100" dirty="0" smtClean="0">
                <a:solidFill>
                  <a:srgbClr val="656565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81</a:t>
            </a:r>
            <a:r>
              <a:rPr lang="zh-CN" altLang="en-US" sz="1100" dirty="0" smtClean="0">
                <a:solidFill>
                  <a:srgbClr val="656565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号</a:t>
            </a:r>
            <a:r>
              <a:rPr lang="en-US" altLang="zh-CN" sz="1100" dirty="0" smtClean="0">
                <a:solidFill>
                  <a:srgbClr val="656565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sungang@c</a:t>
            </a:r>
            <a:r>
              <a:rPr lang="en-US" altLang="zh-CN" sz="1100" dirty="0" smtClean="0">
                <a:solidFill>
                  <a:srgbClr val="3D3D3D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osl.com.cn</a:t>
            </a:r>
            <a:endParaRPr lang="en-US" altLang="zh-CN" sz="1100" dirty="0" smtClean="0">
              <a:solidFill>
                <a:srgbClr val="656565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r">
              <a:lnSpc>
                <a:spcPts val="1000"/>
              </a:lnSpc>
            </a:pPr>
            <a:r>
              <a:rPr lang="en-US" altLang="zh-CN" sz="1100" dirty="0" smtClean="0">
                <a:solidFill>
                  <a:srgbClr val="656565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+86-10-8452 2465</a:t>
            </a:r>
            <a:endParaRPr lang="zh-CN" altLang="en-US" sz="11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533214" y="9524166"/>
            <a:ext cx="3910387" cy="752514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本信息仅供参考，</a:t>
            </a:r>
            <a:r>
              <a:rPr lang="en-US" altLang="zh-CN" sz="1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COSL</a:t>
            </a:r>
            <a:r>
              <a:rPr lang="zh-CN" altLang="en-US" sz="1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对该部分的信息不做任何担保和保证。所有涉及到的产品和质量保障应遵守销售条款。本文件中</a:t>
            </a:r>
            <a:r>
              <a:rPr lang="zh-CN" altLang="en-US" sz="11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的内容</a:t>
            </a:r>
            <a:r>
              <a:rPr lang="zh-CN" altLang="en-US" sz="1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不具法律效应，也不是有效的法律建议。</a:t>
            </a:r>
            <a:endParaRPr lang="zh-CN" altLang="en-US" sz="11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2" name="页脚占位符 31"/>
          <p:cNvSpPr>
            <a:spLocks noGrp="1"/>
          </p:cNvSpPr>
          <p:nvPr>
            <p:ph type="ftr" sz="quarter" idx="11"/>
          </p:nvPr>
        </p:nvSpPr>
        <p:spPr>
          <a:xfrm>
            <a:off x="2504143" y="10252629"/>
            <a:ext cx="2551390" cy="569240"/>
          </a:xfrm>
        </p:spPr>
        <p:txBody>
          <a:bodyPr/>
          <a:lstStyle/>
          <a:p>
            <a:r>
              <a:rPr lang="en-US" altLang="zh-CN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 1 of 1</a:t>
            </a:r>
            <a:endParaRPr lang="zh-CN" altLang="en-US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3662263" y="1582395"/>
            <a:ext cx="142027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Revised: 2021-4-25</a:t>
            </a:r>
            <a:endParaRPr lang="zh-CN" altLang="en-US" sz="800" b="1" dirty="0">
              <a:solidFill>
                <a:schemeClr val="bg1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-825" y="10368000"/>
            <a:ext cx="7560000" cy="0"/>
          </a:xfrm>
          <a:prstGeom prst="line">
            <a:avLst/>
          </a:prstGeom>
          <a:ln w="12700">
            <a:solidFill>
              <a:srgbClr val="DD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-825" y="10332000"/>
            <a:ext cx="7560000" cy="0"/>
          </a:xfrm>
          <a:prstGeom prst="line">
            <a:avLst/>
          </a:prstGeom>
          <a:ln w="12700">
            <a:solidFill>
              <a:srgbClr val="0075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>
            <a:off x="666740" y="10320966"/>
            <a:ext cx="7560000" cy="0"/>
          </a:xfrm>
          <a:prstGeom prst="line">
            <a:avLst/>
          </a:prstGeom>
          <a:ln w="12700">
            <a:solidFill>
              <a:srgbClr val="0075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4295775" y="4138637"/>
          <a:ext cx="3011364" cy="1814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625"/>
                <a:gridCol w="1566739"/>
              </a:tblGrid>
              <a:tr h="490513"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latin typeface="+mn-ea"/>
                          <a:cs typeface="Arial" panose="020B0604020202020204" pitchFamily="34" charset="0"/>
                          <a:sym typeface="+mn-ea"/>
                        </a:rPr>
                        <a:t>性能指标</a:t>
                      </a:r>
                      <a:endParaRPr lang="zh-CN" altLang="en-US" sz="1600" dirty="0">
                        <a:latin typeface="Arial" panose="020B0604020202020204" pitchFamily="34" charset="0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DD002B"/>
                    </a:solidFill>
                  </a:tcPr>
                </a:tc>
                <a:tc hMerge="1">
                  <a:tcPr/>
                </a:tc>
              </a:tr>
              <a:tr h="3028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2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外观</a:t>
                      </a:r>
                      <a:endParaRPr lang="zh-CN" sz="12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1096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2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淡棕黄色液体</a:t>
                      </a:r>
                      <a:endParaRPr lang="zh-CN" sz="12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1096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2734">
                <a:tc>
                  <a:txBody>
                    <a:bodyPr/>
                    <a:lstStyle/>
                    <a:p>
                      <a:pPr marL="0" algn="ctr" defTabSz="75565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2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闪点（开口），</a:t>
                      </a:r>
                      <a:r>
                        <a:rPr lang="zh-CN" altLang="en-US" sz="12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℃</a:t>
                      </a:r>
                      <a:endParaRPr lang="zh-CN" altLang="zh-CN" sz="12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1096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2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≥</a:t>
                      </a:r>
                      <a:r>
                        <a:rPr lang="en-US" altLang="zh-CN" sz="12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1096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90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2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密度，</a:t>
                      </a:r>
                      <a:r>
                        <a:rPr lang="en-US" altLang="zh-CN" sz="12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g/cm</a:t>
                      </a:r>
                      <a:r>
                        <a:rPr lang="en-US" altLang="zh-CN" sz="1200" b="0" kern="1200" baseline="300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3</a:t>
                      </a:r>
                      <a:endParaRPr lang="zh-CN" altLang="zh-CN" sz="1200" b="0" kern="1200" baseline="300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1096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1.02-1.06</a:t>
                      </a:r>
                      <a:endParaRPr lang="zh-CN" altLang="zh-CN" sz="12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1096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9040">
                <a:tc>
                  <a:txBody>
                    <a:bodyPr/>
                    <a:lstStyle/>
                    <a:p>
                      <a:pPr marL="0" algn="ctr" defTabSz="75565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pH</a:t>
                      </a:r>
                      <a:endParaRPr lang="zh-CN" sz="12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1096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5565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5-7</a:t>
                      </a:r>
                      <a:endParaRPr lang="zh-CN" sz="12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1096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6" name="矩形 35"/>
          <p:cNvSpPr/>
          <p:nvPr/>
        </p:nvSpPr>
        <p:spPr>
          <a:xfrm>
            <a:off x="525339" y="458444"/>
            <a:ext cx="1600201" cy="307777"/>
          </a:xfrm>
          <a:prstGeom prst="rect">
            <a:avLst/>
          </a:prstGeom>
        </p:spPr>
        <p:txBody>
          <a:bodyPr wrap="square" lIns="36000">
            <a:spAutoFit/>
          </a:bodyPr>
          <a:lstStyle/>
          <a:p>
            <a:r>
              <a:rPr lang="zh-CN" alt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技术说明书</a:t>
            </a:r>
            <a:endParaRPr lang="zh-CN" altLang="en-US" sz="1400" b="1" dirty="0">
              <a:solidFill>
                <a:srgbClr val="FF0000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94761" y="6248036"/>
            <a:ext cx="1257839" cy="337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应用范围</a:t>
            </a:r>
            <a:endParaRPr lang="zh-CN" altLang="en-US" sz="16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46750" y="4818755"/>
            <a:ext cx="3749344" cy="932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30000"/>
              </a:lnSpc>
              <a:buClr>
                <a:srgbClr val="FF0000"/>
              </a:buClr>
              <a:buFont typeface="Wingdings" panose="05000000000000000000" pitchFamily="2" charset="2"/>
              <a:buChar char="n"/>
            </a:pPr>
            <a:r>
              <a:rPr lang="zh-CN" altLang="en-US" sz="1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提高固体颗粒的油</a:t>
            </a:r>
            <a:r>
              <a:rPr lang="zh-CN" altLang="en-US" sz="1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润湿性；</a:t>
            </a:r>
            <a:endParaRPr lang="en-US" altLang="zh-CN" sz="1400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30000"/>
              </a:lnSpc>
              <a:buClr>
                <a:srgbClr val="FF0000"/>
              </a:buClr>
              <a:buFont typeface="Wingdings" panose="05000000000000000000" pitchFamily="2" charset="2"/>
              <a:buChar char="n"/>
            </a:pPr>
            <a:r>
              <a:rPr lang="zh-CN" altLang="en-US" sz="1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提高</a:t>
            </a:r>
            <a:r>
              <a:rPr lang="zh-CN" altLang="en-US" sz="1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乳</a:t>
            </a:r>
            <a:r>
              <a:rPr lang="zh-CN" altLang="en-US" sz="1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液</a:t>
            </a:r>
            <a:r>
              <a:rPr lang="zh-CN" altLang="en-US" sz="1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稳定性</a:t>
            </a:r>
            <a:r>
              <a:rPr lang="zh-CN" altLang="en-US" sz="1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  <a:endParaRPr lang="en-US" altLang="zh-CN" sz="1400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30000"/>
              </a:lnSpc>
              <a:buClr>
                <a:srgbClr val="FF0000"/>
              </a:buClr>
              <a:buFont typeface="Wingdings" panose="05000000000000000000" pitchFamily="2" charset="2"/>
              <a:buChar char="n"/>
            </a:pPr>
            <a:r>
              <a:rPr lang="zh-CN" altLang="en-US" sz="1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提高固体颗粒悬浮稳定性。</a:t>
            </a:r>
            <a:endParaRPr lang="en-US" altLang="zh-CN" sz="1400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477715" y="7972869"/>
            <a:ext cx="1619250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包装储运</a:t>
            </a:r>
            <a:endParaRPr lang="zh-CN" altLang="en-US" sz="16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endParaRPr lang="zh-CN" altLang="en-US" sz="16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487239" y="8370415"/>
            <a:ext cx="6710966" cy="932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30000"/>
              </a:lnSpc>
              <a:buClr>
                <a:srgbClr val="FF0000"/>
              </a:buClr>
              <a:buFont typeface="Wingdings" panose="05000000000000000000" pitchFamily="2" charset="2"/>
              <a:buChar char="n"/>
            </a:pPr>
            <a:r>
              <a:rPr lang="zh-CN" altLang="en-US" sz="1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包装要求：塑料桶或按用户要求；</a:t>
            </a:r>
            <a:endParaRPr lang="en-US" altLang="zh-CN" sz="1400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30000"/>
              </a:lnSpc>
              <a:buClr>
                <a:srgbClr val="FF0000"/>
              </a:buClr>
              <a:buFont typeface="Wingdings" panose="05000000000000000000" pitchFamily="2" charset="2"/>
              <a:buChar char="n"/>
            </a:pPr>
            <a:r>
              <a:rPr lang="zh-CN" altLang="en-US" sz="1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包装</a:t>
            </a:r>
            <a:r>
              <a:rPr lang="zh-CN" altLang="en-US" sz="1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规格：</a:t>
            </a:r>
            <a:r>
              <a:rPr lang="en-US" altLang="zh-CN" sz="1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200 </a:t>
            </a:r>
            <a:r>
              <a:rPr lang="en-US" altLang="zh-CN" sz="1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L/</a:t>
            </a:r>
            <a:r>
              <a:rPr lang="zh-CN" altLang="en-US" sz="1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桶或按用户</a:t>
            </a:r>
            <a:r>
              <a:rPr lang="zh-CN" altLang="en-US" sz="1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要求；</a:t>
            </a:r>
            <a:endParaRPr lang="en-US" altLang="zh-CN" sz="1400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30000"/>
              </a:lnSpc>
              <a:buClr>
                <a:srgbClr val="FF0000"/>
              </a:buClr>
              <a:buFont typeface="Wingdings" panose="05000000000000000000" pitchFamily="2" charset="2"/>
              <a:buChar char="n"/>
            </a:pPr>
            <a:r>
              <a:rPr lang="zh-CN" altLang="en-US" sz="1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贮存</a:t>
            </a:r>
            <a:r>
              <a:rPr lang="zh-CN" altLang="en-US" sz="1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条件：贮存在干燥、</a:t>
            </a:r>
            <a:r>
              <a:rPr lang="zh-CN" altLang="en-US" sz="1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通风良好的地方，远离</a:t>
            </a:r>
            <a:r>
              <a:rPr lang="zh-CN" altLang="en-US" sz="1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热源、</a:t>
            </a:r>
            <a:r>
              <a:rPr lang="zh-CN" altLang="en-US" sz="1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火源</a:t>
            </a:r>
            <a:r>
              <a:rPr lang="zh-CN" altLang="en-US" sz="1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sz="1400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485236" y="4250716"/>
            <a:ext cx="1457864" cy="337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主要特征</a:t>
            </a:r>
            <a:endParaRPr lang="zh-CN" altLang="en-US" sz="16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439693" y="6696579"/>
            <a:ext cx="4029724" cy="932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30000"/>
              </a:lnSpc>
              <a:buClr>
                <a:srgbClr val="FF0000"/>
              </a:buClr>
              <a:buFont typeface="Wingdings" panose="05000000000000000000" pitchFamily="2" charset="2"/>
              <a:buChar char="n"/>
            </a:pPr>
            <a:r>
              <a:rPr lang="zh-CN" altLang="en-US" sz="1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适用于合成</a:t>
            </a:r>
            <a:r>
              <a:rPr lang="zh-CN" altLang="en-US" sz="1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基钻井液体系</a:t>
            </a:r>
            <a:r>
              <a:rPr lang="zh-CN" altLang="en-US" sz="1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  <a:endParaRPr lang="en-US" altLang="zh-CN" sz="1400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30000"/>
              </a:lnSpc>
              <a:buClr>
                <a:srgbClr val="FF0000"/>
              </a:buClr>
              <a:buFont typeface="Wingdings" panose="05000000000000000000" pitchFamily="2" charset="2"/>
              <a:buChar char="n"/>
            </a:pPr>
            <a:r>
              <a:rPr lang="zh-CN" altLang="en-US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应用温度：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≤</a:t>
            </a:r>
            <a:r>
              <a:rPr lang="en-US" altLang="zh-CN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220℃ </a:t>
            </a:r>
            <a:r>
              <a:rPr lang="en-US" altLang="zh-CN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≤ </a:t>
            </a:r>
            <a:r>
              <a:rPr lang="en-US" altLang="zh-CN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430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℉ </a:t>
            </a:r>
            <a:r>
              <a:rPr lang="en-US" altLang="zh-CN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 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;</a:t>
            </a:r>
            <a:endParaRPr lang="en-US" altLang="zh-CN" sz="14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30000"/>
              </a:lnSpc>
              <a:buClr>
                <a:srgbClr val="FF0000"/>
              </a:buClr>
              <a:buFont typeface="Wingdings" panose="05000000000000000000" pitchFamily="2" charset="2"/>
              <a:buChar char="n"/>
            </a:pPr>
            <a:r>
              <a:rPr lang="zh-CN" altLang="en-US" sz="1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推荐加量：</a:t>
            </a:r>
            <a:r>
              <a:rPr lang="en-US" altLang="zh-CN" sz="1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1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12-20kg/m</a:t>
            </a:r>
            <a:r>
              <a:rPr lang="en-US" altLang="zh-CN" sz="1400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 </a:t>
            </a:r>
            <a:r>
              <a:rPr lang="en-US" altLang="zh-CN" sz="1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(4-7ppb </a:t>
            </a:r>
            <a:r>
              <a:rPr lang="en-US" altLang="zh-CN" sz="1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sz="1400" dirty="0" smtClean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592" y="6126911"/>
            <a:ext cx="7515156" cy="3476006"/>
          </a:xfrm>
          <a:custGeom>
            <a:avLst/>
            <a:gdLst/>
            <a:ahLst/>
            <a:cxnLst/>
            <a:rect l="l" t="t" r="r" b="b"/>
            <a:pathLst>
              <a:path w="7516495" h="3476625">
                <a:moveTo>
                  <a:pt x="7516368" y="3476244"/>
                </a:moveTo>
                <a:lnTo>
                  <a:pt x="0" y="3476244"/>
                </a:lnTo>
                <a:lnTo>
                  <a:pt x="0" y="0"/>
                </a:lnTo>
                <a:lnTo>
                  <a:pt x="7516368" y="0"/>
                </a:lnTo>
                <a:lnTo>
                  <a:pt x="7516368" y="3476244"/>
                </a:lnTo>
                <a:close/>
              </a:path>
            </a:pathLst>
          </a:custGeom>
          <a:solidFill>
            <a:srgbClr val="FFFFFF">
              <a:alpha val="568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17525" y="766445"/>
            <a:ext cx="1753870" cy="993140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3809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393700">
              <a:lnSpc>
                <a:spcPct val="100000"/>
              </a:lnSpc>
            </a:pPr>
            <a:r>
              <a:rPr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PF-FSWET</a:t>
            </a:r>
            <a:endParaRPr>
              <a:latin typeface="Impact" panose="020B0806030902050204"/>
              <a:cs typeface="Impact" panose="020B080603090205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61950" y="766434"/>
            <a:ext cx="2816358" cy="997585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550">
              <a:latin typeface="Times New Roman" panose="02020603050405020304"/>
              <a:cs typeface="Times New Roman" panose="02020603050405020304"/>
            </a:endParaRPr>
          </a:p>
          <a:p>
            <a:pPr marL="1129030" marR="307340" indent="-685800">
              <a:lnSpc>
                <a:spcPct val="100000"/>
              </a:lnSpc>
            </a:pPr>
            <a:r>
              <a:rPr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恒流变合成基钻井液</a:t>
            </a:r>
            <a:r>
              <a:rPr spc="-2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润湿剂</a:t>
            </a:r>
            <a:endParaRPr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1704975">
              <a:lnSpc>
                <a:spcPct val="100000"/>
              </a:lnSpc>
              <a:spcBef>
                <a:spcPts val="640"/>
              </a:spcBef>
            </a:pPr>
            <a:r>
              <a:rPr sz="800" b="1" spc="5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发布日期： </a:t>
            </a:r>
            <a:r>
              <a:rPr sz="800" b="1"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10</a:t>
            </a:r>
            <a:endParaRPr sz="8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18430" y="9348619"/>
            <a:ext cx="1702132" cy="34861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683260">
              <a:lnSpc>
                <a:spcPts val="131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2"/>
              </a:rPr>
              <a:t>www.cosl.com.cn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ts val="1310"/>
              </a:lnSpc>
            </a:pPr>
            <a:r>
              <a:rPr sz="1100" spc="-15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中海油田服务股份有限公司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20054" y="9678760"/>
            <a:ext cx="2400507" cy="47688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ts val="116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河北省廊坊市三河燕郊行宫西大街</a:t>
            </a: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81</a:t>
            </a:r>
            <a:r>
              <a:rPr sz="1100" spc="-5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号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R="5080" algn="r">
              <a:lnSpc>
                <a:spcPts val="115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3"/>
              </a:rPr>
              <a:t>zhangxd11@cosl.com.cn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R="5080" algn="r">
              <a:lnSpc>
                <a:spcPts val="131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+86-10-</a:t>
            </a:r>
            <a:r>
              <a:rPr sz="110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8452</a:t>
            </a:r>
            <a:r>
              <a:rPr sz="1100" spc="15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100" spc="-2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2344</a:t>
            </a:r>
            <a:endParaRPr sz="11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31565" y="9361203"/>
            <a:ext cx="3917887" cy="760594"/>
          </a:xfrm>
          <a:custGeom>
            <a:avLst/>
            <a:gdLst/>
            <a:ahLst/>
            <a:cxnLst/>
            <a:rect l="l" t="t" r="r" b="b"/>
            <a:pathLst>
              <a:path w="3918585" h="760729">
                <a:moveTo>
                  <a:pt x="3914203" y="760133"/>
                </a:moveTo>
                <a:lnTo>
                  <a:pt x="3809" y="760133"/>
                </a:lnTo>
                <a:lnTo>
                  <a:pt x="2362" y="759853"/>
                </a:lnTo>
                <a:lnTo>
                  <a:pt x="1117" y="759028"/>
                </a:lnTo>
                <a:lnTo>
                  <a:pt x="292" y="757783"/>
                </a:lnTo>
                <a:lnTo>
                  <a:pt x="0" y="756323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19"/>
                </a:lnTo>
                <a:lnTo>
                  <a:pt x="7619" y="7619"/>
                </a:lnTo>
                <a:lnTo>
                  <a:pt x="7619" y="752513"/>
                </a:lnTo>
                <a:lnTo>
                  <a:pt x="3809" y="752513"/>
                </a:lnTo>
                <a:lnTo>
                  <a:pt x="7619" y="756323"/>
                </a:lnTo>
                <a:lnTo>
                  <a:pt x="3918013" y="756323"/>
                </a:lnTo>
                <a:lnTo>
                  <a:pt x="3917721" y="757783"/>
                </a:lnTo>
                <a:lnTo>
                  <a:pt x="3916895" y="759028"/>
                </a:lnTo>
                <a:lnTo>
                  <a:pt x="3915664" y="759853"/>
                </a:lnTo>
                <a:lnTo>
                  <a:pt x="3914203" y="760133"/>
                </a:lnTo>
                <a:close/>
              </a:path>
              <a:path w="3918585" h="760729">
                <a:moveTo>
                  <a:pt x="7619" y="7619"/>
                </a:moveTo>
                <a:lnTo>
                  <a:pt x="3809" y="7619"/>
                </a:lnTo>
                <a:lnTo>
                  <a:pt x="7619" y="3809"/>
                </a:lnTo>
                <a:lnTo>
                  <a:pt x="7619" y="7619"/>
                </a:lnTo>
                <a:close/>
              </a:path>
              <a:path w="3918585" h="760729">
                <a:moveTo>
                  <a:pt x="3910393" y="7619"/>
                </a:moveTo>
                <a:lnTo>
                  <a:pt x="7619" y="7619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19"/>
                </a:lnTo>
                <a:close/>
              </a:path>
              <a:path w="3918585" h="760729">
                <a:moveTo>
                  <a:pt x="3910393" y="756323"/>
                </a:moveTo>
                <a:lnTo>
                  <a:pt x="3910393" y="3809"/>
                </a:lnTo>
                <a:lnTo>
                  <a:pt x="3914203" y="7619"/>
                </a:lnTo>
                <a:lnTo>
                  <a:pt x="3918013" y="7619"/>
                </a:lnTo>
                <a:lnTo>
                  <a:pt x="3918013" y="752513"/>
                </a:lnTo>
                <a:lnTo>
                  <a:pt x="3914203" y="752513"/>
                </a:lnTo>
                <a:lnTo>
                  <a:pt x="3910393" y="756323"/>
                </a:lnTo>
                <a:close/>
              </a:path>
              <a:path w="3918585" h="760729">
                <a:moveTo>
                  <a:pt x="3918013" y="7619"/>
                </a:moveTo>
                <a:lnTo>
                  <a:pt x="3914203" y="7619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19"/>
                </a:lnTo>
                <a:close/>
              </a:path>
              <a:path w="3918585" h="760729">
                <a:moveTo>
                  <a:pt x="7619" y="756323"/>
                </a:moveTo>
                <a:lnTo>
                  <a:pt x="3809" y="752513"/>
                </a:lnTo>
                <a:lnTo>
                  <a:pt x="7619" y="752513"/>
                </a:lnTo>
                <a:lnTo>
                  <a:pt x="7619" y="756323"/>
                </a:lnTo>
                <a:close/>
              </a:path>
              <a:path w="3918585" h="760729">
                <a:moveTo>
                  <a:pt x="3910393" y="756323"/>
                </a:moveTo>
                <a:lnTo>
                  <a:pt x="7619" y="756323"/>
                </a:lnTo>
                <a:lnTo>
                  <a:pt x="7619" y="752513"/>
                </a:lnTo>
                <a:lnTo>
                  <a:pt x="3910393" y="752513"/>
                </a:lnTo>
                <a:lnTo>
                  <a:pt x="3910393" y="756323"/>
                </a:lnTo>
                <a:close/>
              </a:path>
              <a:path w="3918585" h="760729">
                <a:moveTo>
                  <a:pt x="3918013" y="756323"/>
                </a:moveTo>
                <a:lnTo>
                  <a:pt x="3910393" y="756323"/>
                </a:lnTo>
                <a:lnTo>
                  <a:pt x="3914203" y="752513"/>
                </a:lnTo>
                <a:lnTo>
                  <a:pt x="3918013" y="752513"/>
                </a:lnTo>
                <a:lnTo>
                  <a:pt x="3918013" y="7563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14101" y="9430406"/>
            <a:ext cx="3874714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10" dirty="0">
                <a:latin typeface="黑体" panose="02010609060101010101" pitchFamily="49" charset="-122"/>
                <a:cs typeface="黑体" panose="02010609060101010101" pitchFamily="49" charset="-122"/>
              </a:rPr>
              <a:t>本信息仅供参考，</a:t>
            </a:r>
            <a:r>
              <a:rPr sz="1100" spc="-10" dirty="0">
                <a:latin typeface="Times New Roman" panose="02020603050405020304"/>
                <a:cs typeface="Times New Roman" panose="02020603050405020304"/>
              </a:rPr>
              <a:t>COSL</a:t>
            </a: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对该部分的信息不做任何担保和保证。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4101" y="9599413"/>
            <a:ext cx="3657583" cy="45148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100"/>
              </a:spcBef>
            </a:pP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所有涉及到的产品和质量保障应遵守销售条款。本文件中的内容不具法律效应，也不是有效的法律建议。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347" y="10312771"/>
            <a:ext cx="7558962" cy="60314"/>
            <a:chOff x="-914" y="10314609"/>
            <a:chExt cx="7560309" cy="60325"/>
          </a:xfrm>
        </p:grpSpPr>
        <p:sp>
          <p:nvSpPr>
            <p:cNvPr id="13" name="object 13"/>
            <p:cNvSpPr/>
            <p:nvPr/>
          </p:nvSpPr>
          <p:spPr>
            <a:xfrm>
              <a:off x="-825" y="10361649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-914" y="10314609"/>
              <a:ext cx="7560309" cy="24130"/>
            </a:xfrm>
            <a:custGeom>
              <a:avLst/>
              <a:gdLst/>
              <a:ahLst/>
              <a:cxnLst/>
              <a:rect l="l" t="t" r="r" b="b"/>
              <a:pathLst>
                <a:path w="7560309" h="24129">
                  <a:moveTo>
                    <a:pt x="7560081" y="11036"/>
                  </a:moveTo>
                  <a:lnTo>
                    <a:pt x="7560005" y="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88" y="23736"/>
                  </a:lnTo>
                  <a:lnTo>
                    <a:pt x="7560081" y="23736"/>
                  </a:lnTo>
                  <a:lnTo>
                    <a:pt x="7560081" y="11036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3970304" y="3772497"/>
          <a:ext cx="3343910" cy="1838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3400"/>
                <a:gridCol w="1540510"/>
              </a:tblGrid>
              <a:tr h="509270">
                <a:tc gridSpan="2">
                  <a:txBody>
                    <a:bodyPr/>
                    <a:lstStyle/>
                    <a:p>
                      <a:pPr marR="268605" algn="ct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理化性</a:t>
                      </a:r>
                      <a:r>
                        <a:rPr sz="1600" b="1" spc="-6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能</a:t>
                      </a:r>
                      <a:endParaRPr sz="16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111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2838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外观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285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淡棕黄色液体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285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73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闪点(开口),℃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475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200" spc="-2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≥120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475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密度</a:t>
                      </a: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，g/cm</a:t>
                      </a:r>
                      <a:r>
                        <a:rPr sz="1125" spc="-15" baseline="220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3</a:t>
                      </a:r>
                      <a:endParaRPr sz="1125" baseline="220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539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1.04±0.02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539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pH</a:t>
                      </a:r>
                      <a:r>
                        <a:rPr sz="1200" spc="-5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值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539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5-</a:t>
                      </a:r>
                      <a:r>
                        <a:rPr sz="1200" spc="-5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7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539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6" name="object 16"/>
          <p:cNvSpPr txBox="1"/>
          <p:nvPr/>
        </p:nvSpPr>
        <p:spPr>
          <a:xfrm>
            <a:off x="566141" y="2315558"/>
            <a:ext cx="4270249" cy="266319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41275" marR="5080" algn="just">
              <a:lnSpc>
                <a:spcPct val="130000"/>
              </a:lnSpc>
              <a:spcBef>
                <a:spcPts val="95"/>
              </a:spcBef>
            </a:pPr>
            <a:r>
              <a:rPr sz="1400" dirty="0">
                <a:latin typeface="黑体" panose="02010609060101010101" pitchFamily="49" charset="-122"/>
                <a:cs typeface="黑体" panose="02010609060101010101" pitchFamily="49" charset="-122"/>
              </a:rPr>
              <a:t>PF-FSWET</a:t>
            </a:r>
            <a:r>
              <a:rPr sz="1400" spc="-5" dirty="0">
                <a:latin typeface="黑体" panose="02010609060101010101" pitchFamily="49" charset="-122"/>
                <a:cs typeface="黑体" panose="02010609060101010101" pitchFamily="49" charset="-122"/>
              </a:rPr>
              <a:t>是非离子类表面活性剂，作为润湿剂用于恒流变合成基钻井液体系，吸附在固体表面使其转变为</a:t>
            </a:r>
            <a:r>
              <a:rPr sz="1400" dirty="0">
                <a:latin typeface="黑体" panose="02010609060101010101" pitchFamily="49" charset="-122"/>
                <a:cs typeface="黑体" panose="02010609060101010101" pitchFamily="49" charset="-122"/>
              </a:rPr>
              <a:t>油润湿，提高体系稳定性，需与主乳化剂PF-FSEMUL</a:t>
            </a:r>
            <a:r>
              <a:rPr sz="1400" spc="-50" dirty="0">
                <a:latin typeface="黑体" panose="02010609060101010101" pitchFamily="49" charset="-122"/>
                <a:cs typeface="黑体" panose="02010609060101010101" pitchFamily="49" charset="-122"/>
              </a:rPr>
              <a:t>、</a:t>
            </a: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辅乳化剂PF-FSCOAT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配合使用。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</a:pP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12700">
              <a:lnSpc>
                <a:spcPct val="100000"/>
              </a:lnSpc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主要特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性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02260" indent="-286385">
              <a:lnSpc>
                <a:spcPct val="100000"/>
              </a:lnSpc>
              <a:spcBef>
                <a:spcPts val="101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2260" algn="l"/>
                <a:tab pos="30289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有效提高固体颗粒亲油性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226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2260" algn="l"/>
                <a:tab pos="30289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能够提高乳液稳定性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226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2260" algn="l"/>
                <a:tab pos="30289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有效提高固体颗粒悬浮稳定性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50358" y="481218"/>
            <a:ext cx="919951" cy="22796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技术说明</a:t>
            </a:r>
            <a:r>
              <a:rPr sz="1400" b="1" spc="-5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书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58611" y="7196602"/>
            <a:ext cx="4067720" cy="1285875"/>
          </a:xfrm>
          <a:prstGeom prst="rect">
            <a:avLst/>
          </a:prstGeom>
        </p:spPr>
        <p:txBody>
          <a:bodyPr vert="horz" wrap="square" lIns="0" tIns="146023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包装储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运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20675" indent="-285115">
              <a:lnSpc>
                <a:spcPct val="100000"/>
              </a:lnSpc>
              <a:spcBef>
                <a:spcPts val="93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20675" algn="l"/>
                <a:tab pos="321310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包装要求：塑料桶或按用户要求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20675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20675" algn="l"/>
                <a:tab pos="32131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包装规格：200L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/桶或按用户要求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20675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20675" algn="l"/>
                <a:tab pos="321310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贮存条件：贮存在干燥通风处，远离热源、火源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5667" y="5594889"/>
            <a:ext cx="3036029" cy="118618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5207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应用范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围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35915" indent="-285115">
              <a:lnSpc>
                <a:spcPct val="100000"/>
              </a:lnSpc>
              <a:spcBef>
                <a:spcPts val="120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5915" algn="l"/>
                <a:tab pos="336550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适用于恒流变合成基钻井液体系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35915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5915" algn="l"/>
                <a:tab pos="33655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适用温度：≤180℃（350℉）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35915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5915" algn="l"/>
                <a:tab pos="33655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推荐加量：12-20kg/m</a:t>
            </a:r>
            <a:r>
              <a:rPr sz="1350" spc="-15" baseline="22000" dirty="0">
                <a:latin typeface="黑体" panose="02010609060101010101" pitchFamily="49" charset="-122"/>
                <a:cs typeface="黑体" panose="02010609060101010101" pitchFamily="49" charset="-122"/>
              </a:rPr>
              <a:t>3</a:t>
            </a: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（4-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7ppb）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4646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A000120150303A01PPBG</Template>
  <TotalTime>0</TotalTime>
  <Words>983</Words>
  <Application>WPS 演示</Application>
  <PresentationFormat>自定义</PresentationFormat>
  <Paragraphs>116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8" baseType="lpstr">
      <vt:lpstr>Arial</vt:lpstr>
      <vt:lpstr>宋体</vt:lpstr>
      <vt:lpstr>Wingdings</vt:lpstr>
      <vt:lpstr>Times New Roman</vt:lpstr>
      <vt:lpstr>黑体</vt:lpstr>
      <vt:lpstr>Impact</vt:lpstr>
      <vt:lpstr>Arial Unicode MS</vt:lpstr>
      <vt:lpstr>微软雅黑</vt:lpstr>
      <vt:lpstr>Calibri Light</vt:lpstr>
      <vt:lpstr>Calibri</vt:lpstr>
      <vt:lpstr>Arial</vt:lpstr>
      <vt:lpstr>Times New Roman</vt:lpstr>
      <vt:lpstr>Impact</vt:lpstr>
      <vt:lpstr>Wingdings</vt:lpstr>
      <vt:lpstr>Office 主题</vt:lpstr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莫天明/油化研究院/油田化学事业部/中海油服</dc:creator>
  <cp:lastModifiedBy>lingjt</cp:lastModifiedBy>
  <cp:revision>192</cp:revision>
  <dcterms:created xsi:type="dcterms:W3CDTF">2017-02-16T09:46:00Z</dcterms:created>
  <dcterms:modified xsi:type="dcterms:W3CDTF">2024-10-17T03:04:15Z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2052-11.8.2.12085</vt:lpwstr>
  </property>
  <property fmtid="{D5CDD505-2E9C-101B-9397-08002B2CF9AE}" pid="3" name="ICV">
    <vt:lpwstr>0AC8EC11B3AE4E27B28747C98F82CB2B</vt:lpwstr>
  </property>
</Properties>
</file>