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2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410" y="7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23592" y="5238578"/>
            <a:ext cx="7515029" cy="3899221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46100" y="766445"/>
            <a:ext cx="1436370" cy="98806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8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 panose="02020603050405020304"/>
              <a:cs typeface="Times New Roman" panose="02020603050405020304"/>
            </a:endParaRPr>
          </a:p>
          <a:p>
            <a:pPr marL="356235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PF-EZVIS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83108" y="766434"/>
            <a:ext cx="3095074" cy="98806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126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776605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钻开液用増粘剂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983740">
              <a:lnSpc>
                <a:spcPct val="100000"/>
              </a:lnSpc>
            </a:pPr>
            <a:r>
              <a:rPr sz="800" b="1" spc="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10</a:t>
            </a:r>
            <a:endParaRPr sz="8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292" y="2151757"/>
            <a:ext cx="4526109" cy="8496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 algn="just">
              <a:lnSpc>
                <a:spcPct val="130000"/>
              </a:lnSpc>
              <a:spcBef>
                <a:spcPts val="95"/>
              </a:spcBef>
            </a:pP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PF-EZVIS</a:t>
            </a:r>
            <a:r>
              <a:rPr sz="1400" spc="-5" dirty="0">
                <a:latin typeface="黑体" panose="02010609060101010101" pitchFamily="49" charset="-122"/>
                <a:cs typeface="黑体" panose="02010609060101010101" pitchFamily="49" charset="-122"/>
              </a:rPr>
              <a:t>是一种适用于储层钻开液的増粘剂，易溶于水，分散性好，是一种分子量小、粘度高的链状多糖聚合物。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适用于淡水、盐水和饱和盐水的钻开液。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9" name="object 9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583918" y="3910762"/>
            <a:ext cx="1951641" cy="179387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3782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7820" algn="l"/>
                <a:tab pos="33845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抗盐能力强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782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7820" algn="l"/>
                <a:tab pos="33845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提高低剪切速率黏度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782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7820" algn="l"/>
                <a:tab pos="33845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剪切稀释性强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782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7820" algn="l"/>
                <a:tab pos="33845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有一定的耐酸碱性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782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7820" algn="l"/>
                <a:tab pos="33845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储层伤害小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3592" y="3807797"/>
          <a:ext cx="7536180" cy="5326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9690"/>
                <a:gridCol w="1868170"/>
                <a:gridCol w="1480820"/>
                <a:gridCol w="317500"/>
              </a:tblGrid>
              <a:tr h="40894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6094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370205">
                <a:tc vMerge="1"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7618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淡黄色自由流动粉末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7618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376555">
                <a:tc vMerge="1"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200" spc="-1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水分，%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88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≤10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88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407035">
                <a:tc vMerge="1"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细度（标准筛60目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），%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≥90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287020">
                <a:tc vMerge="1"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0325" algn="ctr">
                        <a:lnSpc>
                          <a:spcPts val="1345"/>
                        </a:lnSpc>
                        <a:spcBef>
                          <a:spcPts val="820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淀粉及衍生物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无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120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FFF">
                        <a:alpha val="568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cPr marL="0" marR="0" marT="1041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FFFFFF">
                        <a:alpha val="56898"/>
                      </a:srgbClr>
                    </a:solidFill>
                  </a:tcPr>
                </a:tc>
              </a:tr>
              <a:tr h="335661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57277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应用范</a:t>
                      </a:r>
                      <a:r>
                        <a:rPr sz="1600" b="1" spc="-6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围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15035" indent="-286385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FF0000"/>
                        </a:buClr>
                        <a:buFont typeface="Wingdings" panose="05000000000000000000"/>
                        <a:buChar char=""/>
                        <a:tabLst>
                          <a:tab pos="915035" algn="l"/>
                          <a:tab pos="915035" algn="l"/>
                        </a:tabLst>
                      </a:pPr>
                      <a:r>
                        <a:rPr sz="1400" spc="-1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适用于淡水、盐水配制的钻开液体系</a:t>
                      </a:r>
                      <a:endParaRPr sz="14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 marL="915035" indent="-286385">
                        <a:lnSpc>
                          <a:spcPct val="100000"/>
                        </a:lnSpc>
                        <a:spcBef>
                          <a:spcPts val="500"/>
                        </a:spcBef>
                        <a:buClr>
                          <a:srgbClr val="FF0000"/>
                        </a:buClr>
                        <a:buFont typeface="Wingdings" panose="05000000000000000000"/>
                        <a:buChar char=""/>
                        <a:tabLst>
                          <a:tab pos="915035" algn="l"/>
                          <a:tab pos="915035" algn="l"/>
                        </a:tabLst>
                      </a:pPr>
                      <a:r>
                        <a:rPr sz="14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适用温度：≤170℃(340℉)</a:t>
                      </a:r>
                      <a:endParaRPr sz="14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 marL="915035" indent="-286385">
                        <a:lnSpc>
                          <a:spcPct val="100000"/>
                        </a:lnSpc>
                        <a:spcBef>
                          <a:spcPts val="500"/>
                        </a:spcBef>
                        <a:buClr>
                          <a:srgbClr val="FF0000"/>
                        </a:buClr>
                        <a:buFont typeface="Wingdings" panose="05000000000000000000"/>
                        <a:buChar char=""/>
                        <a:tabLst>
                          <a:tab pos="915035" algn="l"/>
                          <a:tab pos="915035" algn="l"/>
                        </a:tabLst>
                      </a:pPr>
                      <a:r>
                        <a:rPr sz="14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推荐加量：2-8kg/m</a:t>
                      </a:r>
                      <a:r>
                        <a:rPr sz="1350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r>
                        <a:rPr sz="14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(0.6-2.8ppb)</a:t>
                      </a:r>
                      <a:endParaRPr sz="14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Clr>
                          <a:srgbClr val="FF0000"/>
                        </a:buClr>
                        <a:buFont typeface="Wingdings" panose="05000000000000000000"/>
                        <a:buChar char=""/>
                      </a:pPr>
                      <a:endParaRPr sz="18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606425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包装储</a:t>
                      </a:r>
                      <a:r>
                        <a:rPr sz="1600" b="1" spc="-6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运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909320" indent="-286385">
                        <a:lnSpc>
                          <a:spcPct val="100000"/>
                        </a:lnSpc>
                        <a:spcBef>
                          <a:spcPts val="1155"/>
                        </a:spcBef>
                        <a:buClr>
                          <a:srgbClr val="FF0000"/>
                        </a:buClr>
                        <a:buFont typeface="Wingdings" panose="05000000000000000000"/>
                        <a:buChar char=""/>
                        <a:tabLst>
                          <a:tab pos="908685" algn="l"/>
                          <a:tab pos="909955" algn="l"/>
                        </a:tabLst>
                      </a:pPr>
                      <a:r>
                        <a:rPr sz="1400" spc="-1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包装要求：复合包装袋或按用户要求</a:t>
                      </a:r>
                      <a:endParaRPr sz="14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 marL="909320" indent="-286385">
                        <a:lnSpc>
                          <a:spcPct val="100000"/>
                        </a:lnSpc>
                        <a:spcBef>
                          <a:spcPts val="500"/>
                        </a:spcBef>
                        <a:buClr>
                          <a:srgbClr val="FF0000"/>
                        </a:buClr>
                        <a:buFont typeface="Wingdings" panose="05000000000000000000"/>
                        <a:buChar char=""/>
                        <a:tabLst>
                          <a:tab pos="908685" algn="l"/>
                          <a:tab pos="909955" algn="l"/>
                        </a:tabLst>
                      </a:pPr>
                      <a:r>
                        <a:rPr sz="14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包装规格：25kg</a:t>
                      </a:r>
                      <a:r>
                        <a:rPr sz="1400" spc="-2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/袋或按用户要求</a:t>
                      </a:r>
                      <a:endParaRPr sz="14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 marL="909320" indent="-286385">
                        <a:lnSpc>
                          <a:spcPct val="100000"/>
                        </a:lnSpc>
                        <a:spcBef>
                          <a:spcPts val="500"/>
                        </a:spcBef>
                        <a:buClr>
                          <a:srgbClr val="FF0000"/>
                        </a:buClr>
                        <a:buFont typeface="Wingdings" panose="05000000000000000000"/>
                        <a:buChar char=""/>
                        <a:tabLst>
                          <a:tab pos="908685" algn="l"/>
                          <a:tab pos="909955" algn="l"/>
                        </a:tabLst>
                      </a:pPr>
                      <a:r>
                        <a:rPr sz="1400" spc="-1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储存条件：贮存在干燥通风处，远离热源、火源</a:t>
                      </a:r>
                      <a:endParaRPr sz="14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0" marB="0">
                    <a:solidFill>
                      <a:srgbClr val="FFFFFF">
                        <a:alpha val="56898"/>
                      </a:srgbClr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577023" y="481218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63226" y="9294654"/>
            <a:ext cx="2400507" cy="80962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R="5080" algn="r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 marR="5080" indent="698500">
              <a:lnSpc>
                <a:spcPts val="1300"/>
              </a:lnSpc>
              <a:spcBef>
                <a:spcPts val="50"/>
              </a:spcBef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945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31565" y="9361203"/>
            <a:ext cx="3917887" cy="760594"/>
          </a:xfrm>
          <a:custGeom>
            <a:avLst/>
            <a:gdLst/>
            <a:ahLst/>
            <a:cxnLst/>
            <a:rect l="l" t="t" r="r" b="b"/>
            <a:pathLst>
              <a:path w="3918585" h="760729">
                <a:moveTo>
                  <a:pt x="3914203" y="760133"/>
                </a:moveTo>
                <a:lnTo>
                  <a:pt x="3809" y="760133"/>
                </a:lnTo>
                <a:lnTo>
                  <a:pt x="2362" y="759853"/>
                </a:lnTo>
                <a:lnTo>
                  <a:pt x="1117" y="759028"/>
                </a:lnTo>
                <a:lnTo>
                  <a:pt x="292" y="757783"/>
                </a:lnTo>
                <a:lnTo>
                  <a:pt x="0" y="756323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513"/>
                </a:lnTo>
                <a:lnTo>
                  <a:pt x="3809" y="752513"/>
                </a:lnTo>
                <a:lnTo>
                  <a:pt x="7619" y="756323"/>
                </a:lnTo>
                <a:lnTo>
                  <a:pt x="3918013" y="756323"/>
                </a:lnTo>
                <a:lnTo>
                  <a:pt x="3917721" y="757783"/>
                </a:lnTo>
                <a:lnTo>
                  <a:pt x="3916895" y="759028"/>
                </a:lnTo>
                <a:lnTo>
                  <a:pt x="3915664" y="759853"/>
                </a:lnTo>
                <a:lnTo>
                  <a:pt x="3914203" y="760133"/>
                </a:lnTo>
                <a:close/>
              </a:path>
              <a:path w="3918585" h="760729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8585" h="760729">
                <a:moveTo>
                  <a:pt x="3910393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19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3910393" y="3809"/>
                </a:lnTo>
                <a:lnTo>
                  <a:pt x="3914203" y="7619"/>
                </a:lnTo>
                <a:lnTo>
                  <a:pt x="3918013" y="7619"/>
                </a:lnTo>
                <a:lnTo>
                  <a:pt x="3918013" y="752513"/>
                </a:lnTo>
                <a:lnTo>
                  <a:pt x="391420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619"/>
                </a:moveTo>
                <a:lnTo>
                  <a:pt x="3914203" y="7619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19"/>
                </a:lnTo>
                <a:close/>
              </a:path>
              <a:path w="3918585" h="760729">
                <a:moveTo>
                  <a:pt x="7619" y="756323"/>
                </a:moveTo>
                <a:lnTo>
                  <a:pt x="3809" y="752513"/>
                </a:lnTo>
                <a:lnTo>
                  <a:pt x="7619" y="752513"/>
                </a:lnTo>
                <a:lnTo>
                  <a:pt x="7619" y="756323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7619" y="756323"/>
                </a:lnTo>
                <a:lnTo>
                  <a:pt x="7619" y="752513"/>
                </a:lnTo>
                <a:lnTo>
                  <a:pt x="391039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56323"/>
                </a:moveTo>
                <a:lnTo>
                  <a:pt x="3910393" y="756323"/>
                </a:lnTo>
                <a:lnTo>
                  <a:pt x="3914203" y="752513"/>
                </a:lnTo>
                <a:lnTo>
                  <a:pt x="3918013" y="752513"/>
                </a:lnTo>
                <a:lnTo>
                  <a:pt x="3918013" y="756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14101" y="9380377"/>
            <a:ext cx="3874714" cy="67183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对该部分的信息不做任何担保和保证。所有涉及到的产品和质量保障应遵守销售条款。本文件中的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843</Words>
  <Application>WPS 演示</Application>
  <PresentationFormat>自定义</PresentationFormat>
  <Paragraphs>98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6" baseType="lpstr">
      <vt:lpstr>Arial</vt:lpstr>
      <vt:lpstr>宋体</vt:lpstr>
      <vt:lpstr>Wingdings</vt:lpstr>
      <vt:lpstr>黑体</vt:lpstr>
      <vt:lpstr>Times New Roman</vt:lpstr>
      <vt:lpstr>Impact</vt:lpstr>
      <vt:lpstr>Arial Unicode MS</vt:lpstr>
      <vt:lpstr>微软雅黑</vt:lpstr>
      <vt:lpstr>Calibri Light</vt:lpstr>
      <vt:lpstr>Calibri</vt:lpstr>
      <vt:lpstr>Arial</vt:lpstr>
      <vt:lpstr>Times New Roman</vt:lpstr>
      <vt:lpstr>Impact</vt:lpstr>
      <vt:lpstr>Wingdings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190</cp:revision>
  <dcterms:created xsi:type="dcterms:W3CDTF">2017-02-16T09:46:00Z</dcterms:created>
  <dcterms:modified xsi:type="dcterms:W3CDTF">2024-10-17T00:50:03Z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BE3F827EAD55429FA455045822B83B46</vt:lpwstr>
  </property>
</Properties>
</file>