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47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34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002B"/>
    <a:srgbClr val="0075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88485" autoAdjust="0"/>
  </p:normalViewPr>
  <p:slideViewPr>
    <p:cSldViewPr snapToGrid="0">
      <p:cViewPr>
        <p:scale>
          <a:sx n="100" d="100"/>
          <a:sy n="100" d="100"/>
        </p:scale>
        <p:origin x="72" y="-193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hyperlink" Target="mailto:zhangxd11@cosl.com.cn" TargetMode="External"/><Relationship Id="rId2" Type="http://schemas.openxmlformats.org/officeDocument/2006/relationships/hyperlink" Target="http://www.cosl.com.cn/" TargetMode="Externa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592" y="6126911"/>
            <a:ext cx="7515156" cy="3476006"/>
          </a:xfrm>
          <a:custGeom>
            <a:avLst/>
            <a:gdLst/>
            <a:ahLst/>
            <a:cxnLst/>
            <a:rect l="l" t="t" r="r" b="b"/>
            <a:pathLst>
              <a:path w="7516495" h="3476625">
                <a:moveTo>
                  <a:pt x="7516368" y="3476244"/>
                </a:moveTo>
                <a:lnTo>
                  <a:pt x="0" y="3476244"/>
                </a:lnTo>
                <a:lnTo>
                  <a:pt x="0" y="0"/>
                </a:lnTo>
                <a:lnTo>
                  <a:pt x="7516368" y="0"/>
                </a:lnTo>
                <a:lnTo>
                  <a:pt x="7516368" y="3476244"/>
                </a:lnTo>
                <a:close/>
              </a:path>
            </a:pathLst>
          </a:custGeom>
          <a:solidFill>
            <a:srgbClr val="FFFFFF">
              <a:alpha val="568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17525" y="766445"/>
            <a:ext cx="1753870" cy="99568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380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9370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PF-FSVIS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61950" y="766434"/>
            <a:ext cx="2816358" cy="996315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126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 panose="02020603050405020304"/>
              <a:cs typeface="Times New Roman" panose="02020603050405020304"/>
            </a:endParaRPr>
          </a:p>
          <a:p>
            <a:pPr marL="946785" marR="260985" indent="-45720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恒流变合成基钻井液流型调节剂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704975">
              <a:lnSpc>
                <a:spcPct val="100000"/>
              </a:lnSpc>
              <a:spcBef>
                <a:spcPts val="745"/>
              </a:spcBef>
            </a:pPr>
            <a:r>
              <a:rPr sz="800" b="1" spc="5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10</a:t>
            </a:r>
            <a:endParaRPr sz="8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18430" y="9348619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2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20054" y="9678760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1565" y="9361203"/>
            <a:ext cx="3917887" cy="760594"/>
          </a:xfrm>
          <a:custGeom>
            <a:avLst/>
            <a:gdLst/>
            <a:ahLst/>
            <a:cxnLst/>
            <a:rect l="l" t="t" r="r" b="b"/>
            <a:pathLst>
              <a:path w="3918585" h="760729">
                <a:moveTo>
                  <a:pt x="3914203" y="760133"/>
                </a:moveTo>
                <a:lnTo>
                  <a:pt x="3809" y="760133"/>
                </a:lnTo>
                <a:lnTo>
                  <a:pt x="2362" y="759853"/>
                </a:lnTo>
                <a:lnTo>
                  <a:pt x="1117" y="759028"/>
                </a:lnTo>
                <a:lnTo>
                  <a:pt x="292" y="757783"/>
                </a:lnTo>
                <a:lnTo>
                  <a:pt x="0" y="756323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513"/>
                </a:lnTo>
                <a:lnTo>
                  <a:pt x="3809" y="752513"/>
                </a:lnTo>
                <a:lnTo>
                  <a:pt x="7619" y="756323"/>
                </a:lnTo>
                <a:lnTo>
                  <a:pt x="3918013" y="756323"/>
                </a:lnTo>
                <a:lnTo>
                  <a:pt x="3917721" y="757783"/>
                </a:lnTo>
                <a:lnTo>
                  <a:pt x="3916895" y="759028"/>
                </a:lnTo>
                <a:lnTo>
                  <a:pt x="3915664" y="759853"/>
                </a:lnTo>
                <a:lnTo>
                  <a:pt x="3914203" y="760133"/>
                </a:lnTo>
                <a:close/>
              </a:path>
              <a:path w="3918585" h="760729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8585" h="760729">
                <a:moveTo>
                  <a:pt x="3910393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19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3910393" y="3809"/>
                </a:lnTo>
                <a:lnTo>
                  <a:pt x="3914203" y="7619"/>
                </a:lnTo>
                <a:lnTo>
                  <a:pt x="3918013" y="7619"/>
                </a:lnTo>
                <a:lnTo>
                  <a:pt x="3918013" y="752513"/>
                </a:lnTo>
                <a:lnTo>
                  <a:pt x="391420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619"/>
                </a:moveTo>
                <a:lnTo>
                  <a:pt x="3914203" y="7619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19"/>
                </a:lnTo>
                <a:close/>
              </a:path>
              <a:path w="3918585" h="760729">
                <a:moveTo>
                  <a:pt x="7619" y="756323"/>
                </a:moveTo>
                <a:lnTo>
                  <a:pt x="3809" y="752513"/>
                </a:lnTo>
                <a:lnTo>
                  <a:pt x="7619" y="752513"/>
                </a:lnTo>
                <a:lnTo>
                  <a:pt x="7619" y="756323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7619" y="756323"/>
                </a:lnTo>
                <a:lnTo>
                  <a:pt x="7619" y="752513"/>
                </a:lnTo>
                <a:lnTo>
                  <a:pt x="391039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56323"/>
                </a:moveTo>
                <a:lnTo>
                  <a:pt x="3910393" y="756323"/>
                </a:lnTo>
                <a:lnTo>
                  <a:pt x="3914203" y="752513"/>
                </a:lnTo>
                <a:lnTo>
                  <a:pt x="3918013" y="752513"/>
                </a:lnTo>
                <a:lnTo>
                  <a:pt x="3918013" y="756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14101" y="9430406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4101" y="9599413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13" name="object 13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-914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60081" y="11036"/>
                  </a:moveTo>
                  <a:lnTo>
                    <a:pt x="7560005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88" y="23736"/>
                  </a:lnTo>
                  <a:lnTo>
                    <a:pt x="7560081" y="23736"/>
                  </a:lnTo>
                  <a:lnTo>
                    <a:pt x="7560081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970304" y="3772497"/>
          <a:ext cx="3343910" cy="183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540510"/>
              </a:tblGrid>
              <a:tr h="509270">
                <a:tc gridSpan="2">
                  <a:txBody>
                    <a:bodyPr/>
                    <a:lstStyle/>
                    <a:p>
                      <a:pPr marR="268605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2838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棕红色粘稠液体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闪点(开口),℃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47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200" spc="-2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≥110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47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，g/cm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0.95±0.02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spc="-1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倾点,℃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≤-</a:t>
                      </a: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15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6" name="object 16"/>
          <p:cNvSpPr txBox="1"/>
          <p:nvPr/>
        </p:nvSpPr>
        <p:spPr>
          <a:xfrm>
            <a:off x="550358" y="481218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4798" y="7210853"/>
            <a:ext cx="4044864" cy="117856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7815" indent="-285115">
              <a:lnSpc>
                <a:spcPct val="100000"/>
              </a:lnSpc>
              <a:spcBef>
                <a:spcPts val="114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包装要求：塑料桶或按用户要求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包装规格：200L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667" y="2315634"/>
            <a:ext cx="3738849" cy="413258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71755" marR="17780" algn="just">
              <a:lnSpc>
                <a:spcPct val="130000"/>
              </a:lnSpc>
              <a:spcBef>
                <a:spcPts val="95"/>
              </a:spcBef>
            </a:pP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PF-FSVIS</a:t>
            </a:r>
            <a:r>
              <a:rPr sz="1400" spc="-5" dirty="0">
                <a:latin typeface="黑体" panose="02010609060101010101" pitchFamily="49" charset="-122"/>
                <a:cs typeface="黑体" panose="02010609060101010101" pitchFamily="49" charset="-122"/>
              </a:rPr>
              <a:t>是一种聚合酰胺类的流型调节剂，用于恒流变合成基钻井液体系中，提高低剪切速率粘度，增强体系的携岩能力，在低温环境下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粘度影响较小。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42545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32740" indent="-286385">
              <a:lnSpc>
                <a:spcPct val="100000"/>
              </a:lnSpc>
              <a:spcBef>
                <a:spcPts val="101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2740" algn="l"/>
                <a:tab pos="3333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显著提高井眼清洁能力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274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2740" algn="l"/>
                <a:tab pos="33337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配伍性好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274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2740" algn="l"/>
                <a:tab pos="3333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能够提高乳液稳定性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274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2740" algn="l"/>
                <a:tab pos="3333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显著提高低剪切速率粘度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</a:pPr>
            <a:endParaRPr sz="17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52070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35915" indent="-285115">
              <a:lnSpc>
                <a:spcPct val="100000"/>
              </a:lnSpc>
              <a:spcBef>
                <a:spcPts val="99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适用于高温非水基钻井液体系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59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适用温度：≤160℃（320℉）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59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推荐加量：3-10kg/m</a:t>
            </a:r>
            <a:r>
              <a:rPr sz="1350" spc="-15" baseline="22000" dirty="0">
                <a:latin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（1.0-3.5ppb）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490</Words>
  <Application>WPS 演示</Application>
  <PresentationFormat>自定义</PresentationFormat>
  <Paragraphs>58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6" baseType="lpstr">
      <vt:lpstr>Arial</vt:lpstr>
      <vt:lpstr>宋体</vt:lpstr>
      <vt:lpstr>Wingdings</vt:lpstr>
      <vt:lpstr>黑体</vt:lpstr>
      <vt:lpstr>Impact</vt:lpstr>
      <vt:lpstr>Times New Roman</vt:lpstr>
      <vt:lpstr>Arial Unicode MS</vt:lpstr>
      <vt:lpstr>Arial</vt:lpstr>
      <vt:lpstr>微软雅黑</vt:lpstr>
      <vt:lpstr>Calibri Light</vt:lpstr>
      <vt:lpstr>Calibri</vt:lpstr>
      <vt:lpstr>Times New Roman</vt:lpstr>
      <vt:lpstr>Impact</vt:lpstr>
      <vt:lpstr>Wingdings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280</cp:revision>
  <dcterms:created xsi:type="dcterms:W3CDTF">2017-02-16T09:46:00Z</dcterms:created>
  <dcterms:modified xsi:type="dcterms:W3CDTF">2024-10-17T00:50:43Z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F72F3A668AED46F3A0F0CD7BC96EAA32</vt:lpwstr>
  </property>
</Properties>
</file>